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85" r:id="rId4"/>
    <p:sldId id="258" r:id="rId5"/>
    <p:sldId id="261" r:id="rId6"/>
    <p:sldId id="262" r:id="rId7"/>
    <p:sldId id="263" r:id="rId8"/>
    <p:sldId id="265" r:id="rId9"/>
    <p:sldId id="286" r:id="rId10"/>
    <p:sldId id="266" r:id="rId11"/>
    <p:sldId id="267" r:id="rId12"/>
    <p:sldId id="268" r:id="rId13"/>
    <p:sldId id="269" r:id="rId14"/>
    <p:sldId id="270" r:id="rId15"/>
    <p:sldId id="271" r:id="rId16"/>
    <p:sldId id="272" r:id="rId17"/>
    <p:sldId id="276" r:id="rId18"/>
    <p:sldId id="277" r:id="rId19"/>
    <p:sldId id="278" r:id="rId20"/>
    <p:sldId id="279" r:id="rId21"/>
    <p:sldId id="280" r:id="rId22"/>
    <p:sldId id="281" r:id="rId23"/>
    <p:sldId id="282" r:id="rId24"/>
    <p:sldId id="259" r:id="rId25"/>
    <p:sldId id="284" r:id="rId26"/>
    <p:sldId id="283" r:id="rId27"/>
    <p:sldId id="260"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164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36BC63-7AD8-4CD0-AE36-C50F827AB68E}" type="datetimeFigureOut">
              <a:rPr lang="en-GB" smtClean="0"/>
              <a:t>04/10/2016</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E861A5-D0C3-4F52-A4BA-14480170F725}" type="slidenum">
              <a:rPr lang="en-GB" smtClean="0"/>
              <a:t>‹#›</a:t>
            </a:fld>
            <a:endParaRPr lang="en-GB"/>
          </a:p>
        </p:txBody>
      </p:sp>
    </p:spTree>
    <p:extLst>
      <p:ext uri="{BB962C8B-B14F-4D97-AF65-F5344CB8AC3E}">
        <p14:creationId xmlns:p14="http://schemas.microsoft.com/office/powerpoint/2010/main" val="4059771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Source: -</a:t>
            </a:r>
            <a:r>
              <a:rPr lang="en-US" baseline="0" dirty="0" smtClean="0"/>
              <a:t> </a:t>
            </a:r>
            <a:r>
              <a:rPr lang="en-US" smtClean="0"/>
              <a:t>TenHouten</a:t>
            </a:r>
            <a:endParaRPr lang="en-US" b="1" dirty="0" smtClean="0"/>
          </a:p>
        </p:txBody>
      </p:sp>
      <p:sp>
        <p:nvSpPr>
          <p:cNvPr id="4" name="Slide Number Placeholder 3"/>
          <p:cNvSpPr>
            <a:spLocks noGrp="1"/>
          </p:cNvSpPr>
          <p:nvPr>
            <p:ph type="sldNum" sz="quarter" idx="10"/>
          </p:nvPr>
        </p:nvSpPr>
        <p:spPr/>
        <p:txBody>
          <a:bodyPr/>
          <a:lstStyle/>
          <a:p>
            <a:fld id="{9D655A5D-9018-4AD7-8203-80AB3F2EF9BF}" type="slidenum">
              <a:rPr lang="en-US" smtClean="0"/>
              <a:pPr/>
              <a:t>6</a:t>
            </a:fld>
            <a:endParaRPr lang="en-US"/>
          </a:p>
        </p:txBody>
      </p:sp>
    </p:spTree>
    <p:extLst>
      <p:ext uri="{BB962C8B-B14F-4D97-AF65-F5344CB8AC3E}">
        <p14:creationId xmlns:p14="http://schemas.microsoft.com/office/powerpoint/2010/main" val="2370576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3E861A5-D0C3-4F52-A4BA-14480170F725}" type="slidenum">
              <a:rPr lang="en-GB" smtClean="0"/>
              <a:t>27</a:t>
            </a:fld>
            <a:endParaRPr lang="en-GB"/>
          </a:p>
        </p:txBody>
      </p:sp>
    </p:spTree>
    <p:extLst>
      <p:ext uri="{BB962C8B-B14F-4D97-AF65-F5344CB8AC3E}">
        <p14:creationId xmlns:p14="http://schemas.microsoft.com/office/powerpoint/2010/main" val="964618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Source: -</a:t>
            </a:r>
            <a:r>
              <a:rPr lang="en-US" baseline="0" dirty="0" smtClean="0"/>
              <a:t> </a:t>
            </a:r>
            <a:r>
              <a:rPr lang="en-US" smtClean="0"/>
              <a:t>TenHouten</a:t>
            </a:r>
            <a:endParaRPr lang="en-US" b="1" dirty="0" smtClean="0"/>
          </a:p>
        </p:txBody>
      </p:sp>
      <p:sp>
        <p:nvSpPr>
          <p:cNvPr id="4" name="Slide Number Placeholder 3"/>
          <p:cNvSpPr>
            <a:spLocks noGrp="1"/>
          </p:cNvSpPr>
          <p:nvPr>
            <p:ph type="sldNum" sz="quarter" idx="10"/>
          </p:nvPr>
        </p:nvSpPr>
        <p:spPr/>
        <p:txBody>
          <a:bodyPr/>
          <a:lstStyle/>
          <a:p>
            <a:fld id="{9D655A5D-9018-4AD7-8203-80AB3F2EF9BF}" type="slidenum">
              <a:rPr lang="en-US" smtClean="0"/>
              <a:pPr/>
              <a:t>7</a:t>
            </a:fld>
            <a:endParaRPr lang="en-US"/>
          </a:p>
        </p:txBody>
      </p:sp>
    </p:spTree>
    <p:extLst>
      <p:ext uri="{BB962C8B-B14F-4D97-AF65-F5344CB8AC3E}">
        <p14:creationId xmlns:p14="http://schemas.microsoft.com/office/powerpoint/2010/main" val="2251356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Source: -</a:t>
            </a:r>
            <a:r>
              <a:rPr lang="en-US" baseline="0" dirty="0" smtClean="0"/>
              <a:t> </a:t>
            </a:r>
            <a:r>
              <a:rPr lang="en-US" dirty="0" err="1" smtClean="0"/>
              <a:t>TenHouten</a:t>
            </a:r>
            <a:endParaRPr lang="en-US" b="1" dirty="0" smtClean="0"/>
          </a:p>
        </p:txBody>
      </p:sp>
      <p:sp>
        <p:nvSpPr>
          <p:cNvPr id="4" name="Slide Number Placeholder 3"/>
          <p:cNvSpPr>
            <a:spLocks noGrp="1"/>
          </p:cNvSpPr>
          <p:nvPr>
            <p:ph type="sldNum" sz="quarter" idx="10"/>
          </p:nvPr>
        </p:nvSpPr>
        <p:spPr/>
        <p:txBody>
          <a:bodyPr/>
          <a:lstStyle/>
          <a:p>
            <a:fld id="{9D655A5D-9018-4AD7-8203-80AB3F2EF9BF}" type="slidenum">
              <a:rPr lang="en-US" smtClean="0"/>
              <a:pPr/>
              <a:t>8</a:t>
            </a:fld>
            <a:endParaRPr lang="en-US"/>
          </a:p>
        </p:txBody>
      </p:sp>
    </p:spTree>
    <p:extLst>
      <p:ext uri="{BB962C8B-B14F-4D97-AF65-F5344CB8AC3E}">
        <p14:creationId xmlns:p14="http://schemas.microsoft.com/office/powerpoint/2010/main" val="2535098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655A5D-9018-4AD7-8203-80AB3F2EF9BF}" type="slidenum">
              <a:rPr lang="en-US" smtClean="0"/>
              <a:pPr/>
              <a:t>10</a:t>
            </a:fld>
            <a:endParaRPr lang="en-US"/>
          </a:p>
        </p:txBody>
      </p:sp>
    </p:spTree>
    <p:extLst>
      <p:ext uri="{BB962C8B-B14F-4D97-AF65-F5344CB8AC3E}">
        <p14:creationId xmlns:p14="http://schemas.microsoft.com/office/powerpoint/2010/main" val="584780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655A5D-9018-4AD7-8203-80AB3F2EF9BF}" type="slidenum">
              <a:rPr lang="en-US" smtClean="0"/>
              <a:pPr/>
              <a:t>11</a:t>
            </a:fld>
            <a:endParaRPr lang="en-US"/>
          </a:p>
        </p:txBody>
      </p:sp>
    </p:spTree>
    <p:extLst>
      <p:ext uri="{BB962C8B-B14F-4D97-AF65-F5344CB8AC3E}">
        <p14:creationId xmlns:p14="http://schemas.microsoft.com/office/powerpoint/2010/main" val="3899436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Note:</a:t>
            </a:r>
            <a:r>
              <a:rPr lang="en-US" sz="1200" b="0" i="0" u="none" strike="noStrike" kern="1200" baseline="0" dirty="0" smtClean="0">
                <a:solidFill>
                  <a:schemeClr val="tx1"/>
                </a:solidFill>
                <a:effectLst/>
                <a:latin typeface="+mn-lt"/>
                <a:ea typeface="+mn-ea"/>
                <a:cs typeface="+mn-cs"/>
              </a:rPr>
              <a:t>  there is n</a:t>
            </a:r>
            <a:r>
              <a:rPr lang="en-US" sz="1200" b="0" i="0" u="none" strike="noStrike" kern="1200" dirty="0" smtClean="0">
                <a:solidFill>
                  <a:schemeClr val="tx1"/>
                </a:solidFill>
                <a:effectLst/>
                <a:latin typeface="+mn-lt"/>
                <a:ea typeface="+mn-ea"/>
                <a:cs typeface="+mn-cs"/>
              </a:rPr>
              <a:t>o consensus that sadness is the opposite of Joy/Happiness;  for example </a:t>
            </a:r>
            <a:r>
              <a:rPr lang="en-US" sz="1200" b="0" i="0" u="none" strike="noStrike" kern="1200" dirty="0" err="1" smtClean="0">
                <a:solidFill>
                  <a:schemeClr val="tx1"/>
                </a:solidFill>
                <a:effectLst/>
                <a:latin typeface="+mn-lt"/>
                <a:ea typeface="+mn-ea"/>
                <a:cs typeface="+mn-cs"/>
              </a:rPr>
              <a:t>Plutchik</a:t>
            </a:r>
            <a:r>
              <a:rPr lang="en-US" sz="1200" b="0" i="0" u="none" strike="noStrike" kern="1200" dirty="0" smtClean="0">
                <a:solidFill>
                  <a:schemeClr val="tx1"/>
                </a:solidFill>
                <a:effectLst/>
                <a:latin typeface="+mn-lt"/>
                <a:ea typeface="+mn-ea"/>
                <a:cs typeface="+mn-cs"/>
              </a:rPr>
              <a:t> calls the opposite of joy "Distress", with sadness being just one form.</a:t>
            </a:r>
            <a:endParaRPr lang="en-US" dirty="0"/>
          </a:p>
        </p:txBody>
      </p:sp>
      <p:sp>
        <p:nvSpPr>
          <p:cNvPr id="4" name="Slide Number Placeholder 3"/>
          <p:cNvSpPr>
            <a:spLocks noGrp="1"/>
          </p:cNvSpPr>
          <p:nvPr>
            <p:ph type="sldNum" sz="quarter" idx="10"/>
          </p:nvPr>
        </p:nvSpPr>
        <p:spPr/>
        <p:txBody>
          <a:bodyPr/>
          <a:lstStyle/>
          <a:p>
            <a:fld id="{9D655A5D-9018-4AD7-8203-80AB3F2EF9BF}" type="slidenum">
              <a:rPr lang="en-US" smtClean="0"/>
              <a:pPr/>
              <a:t>17</a:t>
            </a:fld>
            <a:endParaRPr lang="en-US"/>
          </a:p>
        </p:txBody>
      </p:sp>
    </p:spTree>
    <p:extLst>
      <p:ext uri="{BB962C8B-B14F-4D97-AF65-F5344CB8AC3E}">
        <p14:creationId xmlns:p14="http://schemas.microsoft.com/office/powerpoint/2010/main" val="4255428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Sources:  </a:t>
            </a:r>
            <a:r>
              <a:rPr lang="en-US" dirty="0" err="1" smtClean="0"/>
              <a:t>TenHouten</a:t>
            </a:r>
            <a:r>
              <a:rPr lang="en-US" dirty="0" smtClean="0"/>
              <a:t> (2000)</a:t>
            </a:r>
            <a:endParaRPr lang="en-US" dirty="0"/>
          </a:p>
        </p:txBody>
      </p:sp>
      <p:sp>
        <p:nvSpPr>
          <p:cNvPr id="4" name="Slide Number Placeholder 3"/>
          <p:cNvSpPr>
            <a:spLocks noGrp="1"/>
          </p:cNvSpPr>
          <p:nvPr>
            <p:ph type="sldNum" sz="quarter" idx="10"/>
          </p:nvPr>
        </p:nvSpPr>
        <p:spPr/>
        <p:txBody>
          <a:bodyPr/>
          <a:lstStyle/>
          <a:p>
            <a:fld id="{9D655A5D-9018-4AD7-8203-80AB3F2EF9BF}" type="slidenum">
              <a:rPr lang="en-US" smtClean="0"/>
              <a:pPr/>
              <a:t>18</a:t>
            </a:fld>
            <a:endParaRPr lang="en-US"/>
          </a:p>
        </p:txBody>
      </p:sp>
    </p:spTree>
    <p:extLst>
      <p:ext uri="{BB962C8B-B14F-4D97-AF65-F5344CB8AC3E}">
        <p14:creationId xmlns:p14="http://schemas.microsoft.com/office/powerpoint/2010/main" val="1341017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655A5D-9018-4AD7-8203-80AB3F2EF9BF}" type="slidenum">
              <a:rPr lang="en-US" smtClean="0"/>
              <a:pPr/>
              <a:t>20</a:t>
            </a:fld>
            <a:endParaRPr lang="en-US"/>
          </a:p>
        </p:txBody>
      </p:sp>
    </p:spTree>
    <p:extLst>
      <p:ext uri="{BB962C8B-B14F-4D97-AF65-F5344CB8AC3E}">
        <p14:creationId xmlns:p14="http://schemas.microsoft.com/office/powerpoint/2010/main" val="2331400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"Without an obstacle of some kind, be it the family, social class, present spouse, ethnic or linguistic group membership, without some bond being tested or severed, there will be no falling in love" (54)</a:t>
            </a:r>
          </a:p>
        </p:txBody>
      </p:sp>
      <p:sp>
        <p:nvSpPr>
          <p:cNvPr id="4" name="Slide Number Placeholder 3"/>
          <p:cNvSpPr>
            <a:spLocks noGrp="1"/>
          </p:cNvSpPr>
          <p:nvPr>
            <p:ph type="sldNum" sz="quarter" idx="10"/>
          </p:nvPr>
        </p:nvSpPr>
        <p:spPr/>
        <p:txBody>
          <a:bodyPr/>
          <a:lstStyle/>
          <a:p>
            <a:fld id="{9D655A5D-9018-4AD7-8203-80AB3F2EF9BF}" type="slidenum">
              <a:rPr lang="en-US" smtClean="0"/>
              <a:pPr/>
              <a:t>22</a:t>
            </a:fld>
            <a:endParaRPr lang="en-US"/>
          </a:p>
        </p:txBody>
      </p:sp>
    </p:spTree>
    <p:extLst>
      <p:ext uri="{BB962C8B-B14F-4D97-AF65-F5344CB8AC3E}">
        <p14:creationId xmlns:p14="http://schemas.microsoft.com/office/powerpoint/2010/main" val="3530736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A30D152-8502-4ED7-BDD0-6D07A1856E27}"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427729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30D152-8502-4ED7-BDD0-6D07A1856E27}"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359572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30D152-8502-4ED7-BDD0-6D07A1856E27}"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2944341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A30D152-8502-4ED7-BDD0-6D07A1856E27}"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1918930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A30D152-8502-4ED7-BDD0-6D07A1856E27}"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3250131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A30D152-8502-4ED7-BDD0-6D07A1856E27}"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3396473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A30D152-8502-4ED7-BDD0-6D07A1856E27}" type="datetimeFigureOut">
              <a:rPr lang="en-GB" smtClean="0"/>
              <a:t>04/10/2016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3998962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A30D152-8502-4ED7-BDD0-6D07A1856E27}" type="datetimeFigureOut">
              <a:rPr lang="en-GB" smtClean="0"/>
              <a:t>04/10/2016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3755597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0D152-8502-4ED7-BDD0-6D07A1856E27}" type="datetimeFigureOut">
              <a:rPr lang="en-GB" smtClean="0"/>
              <a:t>04/10/2016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1815515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30D152-8502-4ED7-BDD0-6D07A1856E27}"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1571161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30D152-8502-4ED7-BDD0-6D07A1856E27}"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FA1B8B-C0FE-4B6C-B714-05ABD483ED21}" type="slidenum">
              <a:rPr lang="en-GB" smtClean="0"/>
              <a:t>‹#›</a:t>
            </a:fld>
            <a:endParaRPr lang="en-GB"/>
          </a:p>
        </p:txBody>
      </p:sp>
    </p:spTree>
    <p:extLst>
      <p:ext uri="{BB962C8B-B14F-4D97-AF65-F5344CB8AC3E}">
        <p14:creationId xmlns:p14="http://schemas.microsoft.com/office/powerpoint/2010/main" val="2162057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30D152-8502-4ED7-BDD0-6D07A1856E27}" type="datetimeFigureOut">
              <a:rPr lang="en-GB" smtClean="0"/>
              <a:t>04/10/2016</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FA1B8B-C0FE-4B6C-B714-05ABD483ED21}" type="slidenum">
              <a:rPr lang="en-GB" smtClean="0"/>
              <a:t>‹#›</a:t>
            </a:fld>
            <a:endParaRPr lang="en-GB"/>
          </a:p>
        </p:txBody>
      </p:sp>
    </p:spTree>
    <p:extLst>
      <p:ext uri="{BB962C8B-B14F-4D97-AF65-F5344CB8AC3E}">
        <p14:creationId xmlns:p14="http://schemas.microsoft.com/office/powerpoint/2010/main" val="1571458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simple.wikipedia.org/w/index.php?title=Robert_Plutchik&amp;action=edit&amp;redlink=1" TargetMode="External"/><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54495" y="1613944"/>
            <a:ext cx="1916180" cy="1790700"/>
          </a:xfrm>
        </p:spPr>
        <p:txBody>
          <a:bodyPr>
            <a:normAutofit fontScale="90000"/>
          </a:bodyPr>
          <a:lstStyle/>
          <a:p>
            <a:r>
              <a:rPr lang="en-GB" sz="10350" dirty="0">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UX </a:t>
            </a:r>
          </a:p>
        </p:txBody>
      </p:sp>
      <p:sp>
        <p:nvSpPr>
          <p:cNvPr id="6" name="TextBox 5"/>
          <p:cNvSpPr txBox="1"/>
          <p:nvPr/>
        </p:nvSpPr>
        <p:spPr>
          <a:xfrm>
            <a:off x="3938451" y="3150728"/>
            <a:ext cx="4480560" cy="507831"/>
          </a:xfrm>
          <a:prstGeom prst="rect">
            <a:avLst/>
          </a:prstGeom>
          <a:noFill/>
        </p:spPr>
        <p:txBody>
          <a:bodyPr wrap="square" rtlCol="0">
            <a:spAutoFit/>
          </a:bodyPr>
          <a:lstStyle/>
          <a:p>
            <a:r>
              <a:rPr lang="en-GB" sz="1350" b="1" dirty="0" smtClean="0"/>
              <a:t>Feelings VS Emotion </a:t>
            </a:r>
          </a:p>
          <a:p>
            <a:endParaRPr lang="en-GB" sz="1350" b="1" dirty="0"/>
          </a:p>
        </p:txBody>
      </p:sp>
    </p:spTree>
    <p:extLst>
      <p:ext uri="{BB962C8B-B14F-4D97-AF65-F5344CB8AC3E}">
        <p14:creationId xmlns:p14="http://schemas.microsoft.com/office/powerpoint/2010/main" val="40394323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The Primary Emotions </a:t>
            </a:r>
            <a:endParaRPr lang="en-US" dirty="0">
              <a:effectLst>
                <a:outerShdw blurRad="38100" dist="38100" dir="2700000" algn="tl">
                  <a:srgbClr val="000000">
                    <a:alpha val="43137"/>
                  </a:srgbClr>
                </a:outerShdw>
              </a:effectLst>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295400"/>
            <a:ext cx="5505450" cy="4750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743075" y="6163746"/>
            <a:ext cx="3182987" cy="369332"/>
          </a:xfrm>
          <a:prstGeom prst="rect">
            <a:avLst/>
          </a:prstGeom>
          <a:noFill/>
        </p:spPr>
        <p:txBody>
          <a:bodyPr wrap="none" rtlCol="0">
            <a:spAutoFit/>
          </a:bodyPr>
          <a:lstStyle/>
          <a:p>
            <a:r>
              <a:rPr lang="en-US" b="1" dirty="0" smtClean="0"/>
              <a:t>Can you name these emotions?</a:t>
            </a:r>
            <a:endParaRPr lang="en-US" b="1" dirty="0"/>
          </a:p>
        </p:txBody>
      </p:sp>
    </p:spTree>
    <p:extLst>
      <p:ext uri="{BB962C8B-B14F-4D97-AF65-F5344CB8AC3E}">
        <p14:creationId xmlns:p14="http://schemas.microsoft.com/office/powerpoint/2010/main" val="1210841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The Primary </a:t>
            </a:r>
            <a:r>
              <a:rPr lang="en-US" b="1" dirty="0" smtClean="0">
                <a:effectLst>
                  <a:outerShdw blurRad="38100" dist="38100" dir="2700000" algn="tl">
                    <a:srgbClr val="000000">
                      <a:alpha val="43137"/>
                    </a:srgbClr>
                  </a:outerShdw>
                </a:effectLst>
              </a:rPr>
              <a:t>Emotions </a:t>
            </a:r>
            <a:r>
              <a:rPr lang="en-US" sz="2000" b="1" dirty="0">
                <a:effectLst>
                  <a:outerShdw blurRad="38100" dist="38100" dir="2700000" algn="tl">
                    <a:srgbClr val="000000">
                      <a:alpha val="43137"/>
                    </a:srgbClr>
                  </a:outerShdw>
                </a:effectLst>
              </a:rPr>
              <a:t>(Robert </a:t>
            </a:r>
            <a:r>
              <a:rPr lang="en-US" sz="2000" b="1" dirty="0" err="1">
                <a:effectLst>
                  <a:outerShdw blurRad="38100" dist="38100" dir="2700000" algn="tl">
                    <a:srgbClr val="000000">
                      <a:alpha val="43137"/>
                    </a:srgbClr>
                  </a:outerShdw>
                </a:effectLst>
              </a:rPr>
              <a:t>Plutchiks</a:t>
            </a:r>
            <a:r>
              <a:rPr lang="en-US" sz="2000" b="1" dirty="0" smtClean="0">
                <a:effectLst>
                  <a:outerShdw blurRad="38100" dist="38100" dir="2700000" algn="tl">
                    <a:srgbClr val="000000">
                      <a:alpha val="43137"/>
                    </a:srgbClr>
                  </a:outerShdw>
                </a:effectLst>
              </a:rPr>
              <a:t>) </a:t>
            </a:r>
            <a:endParaRPr lang="en-US" sz="2000" dirty="0">
              <a:effectLst>
                <a:outerShdw blurRad="38100" dist="38100" dir="2700000" algn="tl">
                  <a:srgbClr val="000000">
                    <a:alpha val="43137"/>
                  </a:srgbClr>
                </a:outerShdw>
              </a:effectLst>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1295400"/>
            <a:ext cx="5505450" cy="4750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743075" y="6163746"/>
            <a:ext cx="3182987" cy="369332"/>
          </a:xfrm>
          <a:prstGeom prst="rect">
            <a:avLst/>
          </a:prstGeom>
          <a:noFill/>
        </p:spPr>
        <p:txBody>
          <a:bodyPr wrap="none" rtlCol="0">
            <a:spAutoFit/>
          </a:bodyPr>
          <a:lstStyle/>
          <a:p>
            <a:r>
              <a:rPr lang="en-US" b="1" dirty="0" smtClean="0"/>
              <a:t>Can you name these emotions?</a:t>
            </a:r>
            <a:endParaRPr lang="en-US" b="1" dirty="0"/>
          </a:p>
        </p:txBody>
      </p:sp>
      <p:sp>
        <p:nvSpPr>
          <p:cNvPr id="6" name="TextBox 5"/>
          <p:cNvSpPr txBox="1"/>
          <p:nvPr/>
        </p:nvSpPr>
        <p:spPr>
          <a:xfrm>
            <a:off x="2209800" y="1295400"/>
            <a:ext cx="865943"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ANGER</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7" name="TextBox 6"/>
          <p:cNvSpPr txBox="1"/>
          <p:nvPr/>
        </p:nvSpPr>
        <p:spPr>
          <a:xfrm>
            <a:off x="4114800" y="1295400"/>
            <a:ext cx="669158"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FEAR</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8" name="TextBox 7"/>
          <p:cNvSpPr txBox="1"/>
          <p:nvPr/>
        </p:nvSpPr>
        <p:spPr>
          <a:xfrm>
            <a:off x="5867400" y="1295400"/>
            <a:ext cx="1019190"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DISGUST</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9" name="TextBox 8"/>
          <p:cNvSpPr txBox="1"/>
          <p:nvPr/>
        </p:nvSpPr>
        <p:spPr>
          <a:xfrm>
            <a:off x="2057400" y="3657600"/>
            <a:ext cx="1109599"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SURPRISE</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0" name="TextBox 9"/>
          <p:cNvSpPr txBox="1"/>
          <p:nvPr/>
        </p:nvSpPr>
        <p:spPr>
          <a:xfrm>
            <a:off x="3886200" y="3657600"/>
            <a:ext cx="1134606" cy="646331"/>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HAPINESS</a:t>
            </a:r>
          </a:p>
          <a:p>
            <a:pPr algn="ctr"/>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(JOY)</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11" name="TextBox 10"/>
          <p:cNvSpPr txBox="1"/>
          <p:nvPr/>
        </p:nvSpPr>
        <p:spPr>
          <a:xfrm>
            <a:off x="5867400" y="3657600"/>
            <a:ext cx="1056443"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SADNESS</a:t>
            </a:r>
            <a:endParaRPr lang="en-US"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556992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Primary Emotions</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8229600" cy="3352799"/>
          </a:xfrm>
        </p:spPr>
        <p:txBody>
          <a:bodyPr>
            <a:normAutofit/>
          </a:bodyPr>
          <a:lstStyle/>
          <a:p>
            <a:r>
              <a:rPr lang="en-US" dirty="0" smtClean="0"/>
              <a:t>Research suggests that these 6 emotions are universal, i.e. can be </a:t>
            </a:r>
            <a:r>
              <a:rPr lang="en-US" i="1" dirty="0" smtClean="0"/>
              <a:t>encoded (expressed) </a:t>
            </a:r>
            <a:r>
              <a:rPr lang="en-US" dirty="0" smtClean="0"/>
              <a:t>and </a:t>
            </a:r>
            <a:r>
              <a:rPr lang="en-US" i="1" dirty="0" smtClean="0"/>
              <a:t>decoded (understood) </a:t>
            </a:r>
            <a:r>
              <a:rPr lang="en-US" dirty="0" smtClean="0"/>
              <a:t>by people across all cultures:</a:t>
            </a:r>
          </a:p>
          <a:p>
            <a:pPr marL="914400" lvl="1" indent="-514350">
              <a:buNone/>
            </a:pPr>
            <a:r>
              <a:rPr lang="en-US" b="1" dirty="0" smtClean="0">
                <a:solidFill>
                  <a:srgbClr val="C00000"/>
                </a:solidFill>
              </a:rPr>
              <a:t>Anger, Happiness, Surprise, Fear, Disgust, Sadness</a:t>
            </a:r>
          </a:p>
          <a:p>
            <a:pPr marL="514350" indent="-514350"/>
            <a:r>
              <a:rPr lang="en-US" dirty="0" smtClean="0"/>
              <a:t>Other emotions that might be universally recognized include:  </a:t>
            </a:r>
            <a:r>
              <a:rPr lang="en-US" b="1" i="1" dirty="0" smtClean="0"/>
              <a:t>contempt, pride, </a:t>
            </a:r>
            <a:r>
              <a:rPr lang="en-US" b="1" dirty="0" smtClean="0"/>
              <a:t>and </a:t>
            </a:r>
            <a:r>
              <a:rPr lang="en-US" b="1" i="1" dirty="0" smtClean="0"/>
              <a:t>shame.</a:t>
            </a:r>
            <a:endParaRPr lang="en-US" b="1" dirty="0"/>
          </a:p>
          <a:p>
            <a:pPr lvl="1"/>
            <a:endParaRPr lang="en-US" dirty="0"/>
          </a:p>
        </p:txBody>
      </p:sp>
    </p:spTree>
    <p:extLst>
      <p:ext uri="{BB962C8B-B14F-4D97-AF65-F5344CB8AC3E}">
        <p14:creationId xmlns:p14="http://schemas.microsoft.com/office/powerpoint/2010/main" val="1871320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Emotional Expression</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6019800" cy="4525963"/>
          </a:xfrm>
        </p:spPr>
        <p:txBody>
          <a:bodyPr/>
          <a:lstStyle/>
          <a:p>
            <a:r>
              <a:rPr lang="en-US" dirty="0" smtClean="0"/>
              <a:t>Many emotions are universal (all humans possess them), but different cultures have different </a:t>
            </a:r>
            <a:r>
              <a:rPr lang="en-US" b="1" dirty="0" smtClean="0"/>
              <a:t>display rules</a:t>
            </a:r>
            <a:r>
              <a:rPr lang="en-US" dirty="0" smtClean="0"/>
              <a:t>:  </a:t>
            </a:r>
          </a:p>
          <a:p>
            <a:r>
              <a:rPr lang="en-US" b="1" dirty="0" smtClean="0"/>
              <a:t>Display rules = </a:t>
            </a:r>
            <a:r>
              <a:rPr lang="en-US" dirty="0" smtClean="0"/>
              <a:t>culturally determined rules about which nonverbal behaviors are appropriate to display</a:t>
            </a:r>
            <a:endParaRPr lang="en-US" dirty="0"/>
          </a:p>
        </p:txBody>
      </p:sp>
      <p:pic>
        <p:nvPicPr>
          <p:cNvPr id="50178" name="Picture 2" descr="https://encrypted-tbn2.gstatic.com/images?q=tbn:ANd9GcTxnboPiKV8LiDfsXrnnu39Qx1e62arkCnSNVhP680JR5tgRFXk"/>
          <p:cNvPicPr>
            <a:picLocks noChangeAspect="1" noChangeArrowheads="1"/>
          </p:cNvPicPr>
          <p:nvPr/>
        </p:nvPicPr>
        <p:blipFill>
          <a:blip r:embed="rId2"/>
          <a:srcRect/>
          <a:stretch>
            <a:fillRect/>
          </a:stretch>
        </p:blipFill>
        <p:spPr bwMode="auto">
          <a:xfrm>
            <a:off x="6934200" y="1905000"/>
            <a:ext cx="1466850" cy="1958320"/>
          </a:xfrm>
          <a:prstGeom prst="rect">
            <a:avLst/>
          </a:prstGeom>
          <a:noFill/>
        </p:spPr>
      </p:pic>
    </p:spTree>
    <p:extLst>
      <p:ext uri="{BB962C8B-B14F-4D97-AF65-F5344CB8AC3E}">
        <p14:creationId xmlns:p14="http://schemas.microsoft.com/office/powerpoint/2010/main" val="3563997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Cultural Differences in </a:t>
            </a:r>
            <a:br>
              <a:rPr lang="en-US" b="1" dirty="0" smtClean="0">
                <a:effectLst>
                  <a:outerShdw blurRad="38100" dist="38100" dir="2700000" algn="tl">
                    <a:srgbClr val="000000">
                      <a:alpha val="43137"/>
                    </a:srgbClr>
                  </a:outerShdw>
                </a:effectLst>
              </a:rPr>
            </a:br>
            <a:r>
              <a:rPr lang="en-US" b="1" dirty="0" smtClean="0">
                <a:effectLst>
                  <a:outerShdw blurRad="38100" dist="38100" dir="2700000" algn="tl">
                    <a:srgbClr val="000000">
                      <a:alpha val="43137"/>
                    </a:srgbClr>
                  </a:outerShdw>
                </a:effectLst>
              </a:rPr>
              <a:t>Nonverbal Communication</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4876800" cy="4525963"/>
          </a:xfrm>
        </p:spPr>
        <p:txBody>
          <a:bodyPr/>
          <a:lstStyle/>
          <a:p>
            <a:pPr marL="514350" indent="-514350">
              <a:buFont typeface="+mj-lt"/>
              <a:buAutoNum type="arabicPeriod"/>
            </a:pPr>
            <a:r>
              <a:rPr lang="en-US" b="1" dirty="0" smtClean="0"/>
              <a:t>Eye Contact and Gaze:</a:t>
            </a:r>
          </a:p>
          <a:p>
            <a:pPr marL="914400" lvl="1" indent="-514350"/>
            <a:r>
              <a:rPr lang="en-US" dirty="0" smtClean="0"/>
              <a:t>In Nigeria, Puerto Rico, and Thailand, children are taught to avoid eye contact with superiors</a:t>
            </a:r>
          </a:p>
          <a:p>
            <a:pPr marL="914400" lvl="1" indent="-514350"/>
            <a:r>
              <a:rPr lang="en-US" dirty="0" smtClean="0"/>
              <a:t>In the Middle East, Arabs often use a lot of eye contact</a:t>
            </a:r>
            <a:endParaRPr lang="en-US" dirty="0"/>
          </a:p>
        </p:txBody>
      </p:sp>
      <p:pic>
        <p:nvPicPr>
          <p:cNvPr id="55298" name="Picture 2" descr="http://www.nature.com/nature/journal/v413/n6856/images/413589aa.2.jpg"/>
          <p:cNvPicPr>
            <a:picLocks noChangeAspect="1" noChangeArrowheads="1"/>
          </p:cNvPicPr>
          <p:nvPr/>
        </p:nvPicPr>
        <p:blipFill>
          <a:blip r:embed="rId2"/>
          <a:srcRect/>
          <a:stretch>
            <a:fillRect/>
          </a:stretch>
        </p:blipFill>
        <p:spPr bwMode="auto">
          <a:xfrm>
            <a:off x="5334000" y="1600200"/>
            <a:ext cx="3505200" cy="4494398"/>
          </a:xfrm>
          <a:prstGeom prst="rect">
            <a:avLst/>
          </a:prstGeom>
          <a:noFill/>
        </p:spPr>
      </p:pic>
    </p:spTree>
    <p:extLst>
      <p:ext uri="{BB962C8B-B14F-4D97-AF65-F5344CB8AC3E}">
        <p14:creationId xmlns:p14="http://schemas.microsoft.com/office/powerpoint/2010/main" val="445106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Cultural Differences in </a:t>
            </a:r>
            <a:br>
              <a:rPr lang="en-US" b="1" dirty="0" smtClean="0">
                <a:effectLst>
                  <a:outerShdw blurRad="38100" dist="38100" dir="2700000" algn="tl">
                    <a:srgbClr val="000000">
                      <a:alpha val="43137"/>
                    </a:srgbClr>
                  </a:outerShdw>
                </a:effectLst>
              </a:rPr>
            </a:br>
            <a:r>
              <a:rPr lang="en-US" b="1" dirty="0" smtClean="0">
                <a:effectLst>
                  <a:outerShdw blurRad="38100" dist="38100" dir="2700000" algn="tl">
                    <a:srgbClr val="000000">
                      <a:alpha val="43137"/>
                    </a:srgbClr>
                  </a:outerShdw>
                </a:effectLst>
              </a:rPr>
              <a:t>Nonverbal Communication</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4876800" cy="4525963"/>
          </a:xfrm>
        </p:spPr>
        <p:txBody>
          <a:bodyPr>
            <a:normAutofit lnSpcReduction="10000"/>
          </a:bodyPr>
          <a:lstStyle/>
          <a:p>
            <a:pPr marL="514350" indent="-514350">
              <a:buNone/>
            </a:pPr>
            <a:r>
              <a:rPr lang="en-US" b="1" dirty="0" smtClean="0"/>
              <a:t>2.  Personal Space and touching:</a:t>
            </a:r>
          </a:p>
          <a:p>
            <a:pPr marL="514350" indent="-514350"/>
            <a:r>
              <a:rPr lang="en-US" b="1" dirty="0" smtClean="0"/>
              <a:t>High-contact cultures: </a:t>
            </a:r>
            <a:r>
              <a:rPr lang="en-US" dirty="0" smtClean="0"/>
              <a:t>stand close to one another and touch frequently; Middle East, South America, Southern Europe</a:t>
            </a:r>
          </a:p>
          <a:p>
            <a:pPr marL="514350" indent="-514350"/>
            <a:r>
              <a:rPr lang="en-US" b="1" dirty="0" smtClean="0"/>
              <a:t>Low-contact cultures</a:t>
            </a:r>
            <a:r>
              <a:rPr lang="en-US" dirty="0" smtClean="0"/>
              <a:t> include:  North America, Asian, Pakistani and some Native American peoples</a:t>
            </a:r>
            <a:endParaRPr lang="en-US" b="1" dirty="0"/>
          </a:p>
        </p:txBody>
      </p:sp>
      <p:pic>
        <p:nvPicPr>
          <p:cNvPr id="56322" name="Picture 2" descr="https://encrypted-tbn1.gstatic.com/images?q=tbn:ANd9GcQa2AU7Fskt-pXwV-X-LiXhVyQVnF_r61b2mlzKmZf_NuoiHn_gCw"/>
          <p:cNvPicPr>
            <a:picLocks noChangeAspect="1" noChangeArrowheads="1"/>
          </p:cNvPicPr>
          <p:nvPr/>
        </p:nvPicPr>
        <p:blipFill>
          <a:blip r:embed="rId2"/>
          <a:srcRect/>
          <a:stretch>
            <a:fillRect/>
          </a:stretch>
        </p:blipFill>
        <p:spPr bwMode="auto">
          <a:xfrm>
            <a:off x="5715000" y="2819400"/>
            <a:ext cx="2975629" cy="2228851"/>
          </a:xfrm>
          <a:prstGeom prst="rect">
            <a:avLst/>
          </a:prstGeom>
          <a:noFill/>
        </p:spPr>
      </p:pic>
    </p:spTree>
    <p:extLst>
      <p:ext uri="{BB962C8B-B14F-4D97-AF65-F5344CB8AC3E}">
        <p14:creationId xmlns:p14="http://schemas.microsoft.com/office/powerpoint/2010/main" val="69006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Cultural Differences in </a:t>
            </a:r>
            <a:br>
              <a:rPr lang="en-US" b="1" dirty="0" smtClean="0">
                <a:effectLst>
                  <a:outerShdw blurRad="38100" dist="38100" dir="2700000" algn="tl">
                    <a:srgbClr val="000000">
                      <a:alpha val="43137"/>
                    </a:srgbClr>
                  </a:outerShdw>
                </a:effectLst>
              </a:rPr>
            </a:br>
            <a:r>
              <a:rPr lang="en-US" b="1" dirty="0" smtClean="0">
                <a:effectLst>
                  <a:outerShdw blurRad="38100" dist="38100" dir="2700000" algn="tl">
                    <a:srgbClr val="000000">
                      <a:alpha val="43137"/>
                    </a:srgbClr>
                  </a:outerShdw>
                </a:effectLst>
              </a:rPr>
              <a:t>Nonverbal Communication</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6019800" cy="4525963"/>
          </a:xfrm>
        </p:spPr>
        <p:txBody>
          <a:bodyPr>
            <a:normAutofit fontScale="92500" lnSpcReduction="10000"/>
          </a:bodyPr>
          <a:lstStyle/>
          <a:p>
            <a:pPr marL="514350" indent="-514350">
              <a:buAutoNum type="arabicPeriod" startAt="3"/>
            </a:pPr>
            <a:r>
              <a:rPr lang="en-US" b="1" dirty="0" smtClean="0"/>
              <a:t>Hand Gestures:</a:t>
            </a:r>
          </a:p>
          <a:p>
            <a:pPr marL="914400" lvl="1" indent="-514350"/>
            <a:r>
              <a:rPr lang="en-US" b="1" dirty="0" smtClean="0"/>
              <a:t>“OK” Sign:  </a:t>
            </a:r>
            <a:r>
              <a:rPr lang="en-US" dirty="0" smtClean="0"/>
              <a:t>In Japan = ‘money’; in Mexico =‘sex’; in Brazil = the middle finger</a:t>
            </a:r>
          </a:p>
          <a:p>
            <a:pPr marL="914400" lvl="1" indent="-514350"/>
            <a:r>
              <a:rPr lang="en-US" b="1" dirty="0" smtClean="0"/>
              <a:t>Thumbs-up:  </a:t>
            </a:r>
            <a:r>
              <a:rPr lang="en-US" dirty="0" smtClean="0"/>
              <a:t>Japan = ‘boyfriend’; Iran = obscene</a:t>
            </a:r>
          </a:p>
          <a:p>
            <a:pPr marL="914400" lvl="1" indent="-514350"/>
            <a:r>
              <a:rPr lang="en-US" b="1" dirty="0" smtClean="0"/>
              <a:t>Hand-purse gesture:  </a:t>
            </a:r>
            <a:r>
              <a:rPr lang="en-US" dirty="0" smtClean="0"/>
              <a:t>no meaning in the US; but in Italy means ‘What are you trying to say?’; in Tunisia it means ‘slow down’; in Malta means ‘you may seem good, but you are really bad.’</a:t>
            </a:r>
          </a:p>
          <a:p>
            <a:pPr marL="914400" lvl="1" indent="-514350"/>
            <a:r>
              <a:rPr lang="en-US" b="1" dirty="0" smtClean="0"/>
              <a:t>Nodding head:  </a:t>
            </a:r>
            <a:r>
              <a:rPr lang="en-US" dirty="0" smtClean="0"/>
              <a:t>in some parts of Africa and India, up and down mean ‘NO’ and side to side means ‘YES’; in Korea, side to side means ‘I don’t know’</a:t>
            </a:r>
            <a:endParaRPr lang="en-US" b="1" dirty="0"/>
          </a:p>
        </p:txBody>
      </p:sp>
      <p:pic>
        <p:nvPicPr>
          <p:cNvPr id="57346" name="Picture 2" descr="https://encrypted-tbn0.gstatic.com/images?q=tbn:ANd9GcT0s2xSDPAr3eKHt9uOLh6Az2lbXLtPjF5LF5fECKu_BhEajSCF"/>
          <p:cNvPicPr>
            <a:picLocks noChangeAspect="1" noChangeArrowheads="1"/>
          </p:cNvPicPr>
          <p:nvPr/>
        </p:nvPicPr>
        <p:blipFill>
          <a:blip r:embed="rId2"/>
          <a:srcRect/>
          <a:stretch>
            <a:fillRect/>
          </a:stretch>
        </p:blipFill>
        <p:spPr bwMode="auto">
          <a:xfrm>
            <a:off x="7010400" y="1828800"/>
            <a:ext cx="1152525" cy="1328989"/>
          </a:xfrm>
          <a:prstGeom prst="rect">
            <a:avLst/>
          </a:prstGeom>
          <a:noFill/>
        </p:spPr>
      </p:pic>
      <p:pic>
        <p:nvPicPr>
          <p:cNvPr id="57348" name="Picture 4" descr="https://encrypted-tbn2.gstatic.com/images?q=tbn:ANd9GcRXERU6Aoi4j7D7NJC-T4JbwIrcaNB01IwYs3y3xxL_b0xrg3OANA"/>
          <p:cNvPicPr>
            <a:picLocks noChangeAspect="1" noChangeArrowheads="1"/>
          </p:cNvPicPr>
          <p:nvPr/>
        </p:nvPicPr>
        <p:blipFill>
          <a:blip r:embed="rId3"/>
          <a:srcRect/>
          <a:stretch>
            <a:fillRect/>
          </a:stretch>
        </p:blipFill>
        <p:spPr bwMode="auto">
          <a:xfrm>
            <a:off x="7467600" y="3429000"/>
            <a:ext cx="723900" cy="1031943"/>
          </a:xfrm>
          <a:prstGeom prst="rect">
            <a:avLst/>
          </a:prstGeom>
          <a:noFill/>
        </p:spPr>
      </p:pic>
      <p:pic>
        <p:nvPicPr>
          <p:cNvPr id="57350" name="Picture 6" descr="https://encrypted-tbn2.gstatic.com/images?q=tbn:ANd9GcSiwsfJvEGyTasXX7w7JP6dZ8W0yFUZO-p3_HMUZ23VSQyIvxco"/>
          <p:cNvPicPr>
            <a:picLocks noChangeAspect="1" noChangeArrowheads="1"/>
          </p:cNvPicPr>
          <p:nvPr/>
        </p:nvPicPr>
        <p:blipFill>
          <a:blip r:embed="rId4"/>
          <a:srcRect/>
          <a:stretch>
            <a:fillRect/>
          </a:stretch>
        </p:blipFill>
        <p:spPr bwMode="auto">
          <a:xfrm>
            <a:off x="7315200" y="4876800"/>
            <a:ext cx="914400" cy="1051560"/>
          </a:xfrm>
          <a:prstGeom prst="rect">
            <a:avLst/>
          </a:prstGeom>
          <a:noFill/>
        </p:spPr>
      </p:pic>
    </p:spTree>
    <p:extLst>
      <p:ext uri="{BB962C8B-B14F-4D97-AF65-F5344CB8AC3E}">
        <p14:creationId xmlns:p14="http://schemas.microsoft.com/office/powerpoint/2010/main" val="967522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Joy and Sadness</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5410200" cy="4525963"/>
          </a:xfrm>
        </p:spPr>
        <p:txBody>
          <a:bodyPr>
            <a:normAutofit fontScale="85000" lnSpcReduction="20000"/>
          </a:bodyPr>
          <a:lstStyle/>
          <a:p>
            <a:r>
              <a:rPr lang="en-US" b="1" dirty="0" smtClean="0"/>
              <a:t>Joy</a:t>
            </a:r>
            <a:r>
              <a:rPr lang="en-US" dirty="0" smtClean="0"/>
              <a:t> </a:t>
            </a:r>
            <a:r>
              <a:rPr lang="en-US" dirty="0"/>
              <a:t>is a foreground, acute emotion; </a:t>
            </a:r>
            <a:r>
              <a:rPr lang="en-US" b="1" dirty="0"/>
              <a:t>happiness</a:t>
            </a:r>
            <a:r>
              <a:rPr lang="en-US" dirty="0"/>
              <a:t>, a background baseline </a:t>
            </a:r>
            <a:r>
              <a:rPr lang="en-US" dirty="0" smtClean="0"/>
              <a:t>sentiment.</a:t>
            </a:r>
          </a:p>
          <a:p>
            <a:r>
              <a:rPr lang="en-US" dirty="0"/>
              <a:t>Happy people are:  less self-focused, less hostile and abusive, less vulnerable to disease, more loving, trusting, forgiving, creative, energetic, decisive, helpful, and </a:t>
            </a:r>
            <a:r>
              <a:rPr lang="en-US" dirty="0" smtClean="0"/>
              <a:t>sociable.</a:t>
            </a:r>
          </a:p>
          <a:p>
            <a:r>
              <a:rPr lang="en-US" dirty="0"/>
              <a:t>The Opposite of happiness is NOT </a:t>
            </a:r>
            <a:r>
              <a:rPr lang="en-US" dirty="0" smtClean="0"/>
              <a:t>unhappiness, but </a:t>
            </a:r>
            <a:r>
              <a:rPr lang="en-US" b="1" dirty="0"/>
              <a:t>misery and loneliness</a:t>
            </a:r>
            <a:r>
              <a:rPr lang="en-US" dirty="0"/>
              <a:t> (31</a:t>
            </a:r>
            <a:r>
              <a:rPr lang="en-US" dirty="0" smtClean="0"/>
              <a:t>).</a:t>
            </a:r>
          </a:p>
          <a:p>
            <a:r>
              <a:rPr lang="en-US" b="1" dirty="0"/>
              <a:t>Sadness, Grief, Loneliness</a:t>
            </a:r>
            <a:r>
              <a:rPr lang="en-US" dirty="0"/>
              <a:t>:  separation or loss of attachment to a source of joy, loss of security, loss of excitement</a:t>
            </a:r>
            <a:r>
              <a:rPr lang="en-US" dirty="0" smtClean="0"/>
              <a:t>.</a:t>
            </a:r>
            <a:r>
              <a:rPr lang="en-US" dirty="0"/>
              <a:t/>
            </a:r>
            <a:br>
              <a:rPr lang="en-US" dirty="0"/>
            </a:br>
            <a:endParaRPr lang="en-US" dirty="0"/>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3733800"/>
            <a:ext cx="1981200" cy="230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4637" y="1752600"/>
            <a:ext cx="1533525" cy="153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15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Anger and Fear</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6019800" cy="4953000"/>
          </a:xfrm>
        </p:spPr>
        <p:txBody>
          <a:bodyPr>
            <a:normAutofit/>
          </a:bodyPr>
          <a:lstStyle/>
          <a:p>
            <a:r>
              <a:rPr lang="en-US" b="1" u="sng" dirty="0" smtClean="0"/>
              <a:t>Anger</a:t>
            </a:r>
            <a:endParaRPr lang="en-US" dirty="0" smtClean="0"/>
          </a:p>
          <a:p>
            <a:pPr lvl="1"/>
            <a:r>
              <a:rPr lang="en-US" b="1" dirty="0"/>
              <a:t>Anger</a:t>
            </a:r>
            <a:r>
              <a:rPr lang="en-US" dirty="0"/>
              <a:t> "is usually an immediate, spontaneous response to the perception of </a:t>
            </a:r>
            <a:r>
              <a:rPr lang="en-US" dirty="0" err="1"/>
              <a:t>unjustifed</a:t>
            </a:r>
            <a:r>
              <a:rPr lang="en-US" dirty="0"/>
              <a:t> harm or pain to the self or to one's family members, friends, or acquaintances" (</a:t>
            </a:r>
            <a:r>
              <a:rPr lang="en-US" dirty="0" smtClean="0"/>
              <a:t>41)</a:t>
            </a:r>
          </a:p>
          <a:p>
            <a:pPr lvl="2"/>
            <a:r>
              <a:rPr lang="en-US" dirty="0" smtClean="0"/>
              <a:t>Concerns </a:t>
            </a:r>
            <a:r>
              <a:rPr lang="en-US" i="1" dirty="0"/>
              <a:t>depreciation of worth and status</a:t>
            </a:r>
            <a:r>
              <a:rPr lang="en-US" dirty="0"/>
              <a:t> in a group</a:t>
            </a:r>
            <a:endParaRPr lang="en-US" dirty="0" smtClean="0"/>
          </a:p>
          <a:p>
            <a:pPr lvl="1"/>
            <a:r>
              <a:rPr lang="en-US" b="1" dirty="0" smtClean="0"/>
              <a:t>Anger is </a:t>
            </a:r>
            <a:r>
              <a:rPr lang="en-US" b="1" i="1" dirty="0"/>
              <a:t>not</a:t>
            </a:r>
            <a:r>
              <a:rPr lang="en-US" b="1" dirty="0"/>
              <a:t> present at </a:t>
            </a:r>
            <a:r>
              <a:rPr lang="en-US" b="1" dirty="0" smtClean="0"/>
              <a:t>birth.</a:t>
            </a:r>
          </a:p>
          <a:p>
            <a:pPr lvl="2"/>
            <a:r>
              <a:rPr lang="en-US" dirty="0" smtClean="0"/>
              <a:t>Anger appears during </a:t>
            </a:r>
            <a:r>
              <a:rPr lang="en-US" dirty="0"/>
              <a:t>first 5-6 months </a:t>
            </a:r>
            <a:r>
              <a:rPr lang="en-US" i="1" dirty="0" smtClean="0"/>
              <a:t>in </a:t>
            </a:r>
            <a:r>
              <a:rPr lang="en-US" i="1" dirty="0"/>
              <a:t>order to remove obstacles and </a:t>
            </a:r>
            <a:r>
              <a:rPr lang="en-US" i="1" dirty="0" smtClean="0"/>
              <a:t>obstructions</a:t>
            </a:r>
          </a:p>
          <a:p>
            <a:pPr lvl="2"/>
            <a:r>
              <a:rPr lang="en-US" dirty="0" smtClean="0"/>
              <a:t>Associated with direct </a:t>
            </a:r>
            <a:r>
              <a:rPr lang="en-US" dirty="0"/>
              <a:t>manipulation of </a:t>
            </a:r>
            <a:r>
              <a:rPr lang="en-US" dirty="0" smtClean="0"/>
              <a:t>objects.</a:t>
            </a: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7000" y="1518349"/>
            <a:ext cx="2295525" cy="2695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2262" y="4419600"/>
            <a:ext cx="1905000" cy="2171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3581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Anger and Fear</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5791200" cy="4525963"/>
          </a:xfrm>
        </p:spPr>
        <p:txBody>
          <a:bodyPr>
            <a:normAutofit/>
          </a:bodyPr>
          <a:lstStyle/>
          <a:p>
            <a:r>
              <a:rPr lang="en-US" b="1" u="sng" dirty="0" smtClean="0"/>
              <a:t>Anger</a:t>
            </a:r>
          </a:p>
          <a:p>
            <a:pPr lvl="1"/>
            <a:r>
              <a:rPr lang="en-US" dirty="0"/>
              <a:t>Behavior = moving </a:t>
            </a:r>
            <a:r>
              <a:rPr lang="en-US" i="1" dirty="0"/>
              <a:t>towards</a:t>
            </a:r>
            <a:r>
              <a:rPr lang="en-US" dirty="0"/>
              <a:t> an object; anger can be a potential component of rational decision making. </a:t>
            </a:r>
          </a:p>
          <a:p>
            <a:pPr lvl="1"/>
            <a:r>
              <a:rPr lang="en-US" dirty="0"/>
              <a:t>Dominant persons don’t necessarily display anger; usually those who are insecure display anger; but can also be an appropriate defense against the assertions of power by other people.</a:t>
            </a:r>
            <a:endParaRPr lang="en-US" b="1" u="sng" dirty="0"/>
          </a:p>
          <a:p>
            <a:pPr lvl="1"/>
            <a:endParaRPr lang="en-US" b="1" u="sng"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6049" y="1447800"/>
            <a:ext cx="2143125" cy="214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684141" y="3734298"/>
            <a:ext cx="1798569" cy="369332"/>
          </a:xfrm>
          <a:prstGeom prst="rect">
            <a:avLst/>
          </a:prstGeom>
          <a:noFill/>
        </p:spPr>
        <p:txBody>
          <a:bodyPr wrap="none" rtlCol="0">
            <a:spAutoFit/>
          </a:bodyPr>
          <a:lstStyle/>
          <a:p>
            <a:r>
              <a:rPr lang="en-US" b="1" dirty="0" smtClean="0"/>
              <a:t>Terror and agony</a:t>
            </a:r>
            <a:endParaRPr lang="en-US" b="1"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854" y="4213924"/>
            <a:ext cx="1389142"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133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26280" y="857251"/>
            <a:ext cx="4617720" cy="3657599"/>
          </a:xfrm>
          <a:prstGeom prst="rect">
            <a:avLst/>
          </a:prstGeom>
        </p:spPr>
      </p:pic>
      <p:pic>
        <p:nvPicPr>
          <p:cNvPr id="5" name="Picture 4"/>
          <p:cNvPicPr>
            <a:picLocks noChangeAspect="1"/>
          </p:cNvPicPr>
          <p:nvPr/>
        </p:nvPicPr>
        <p:blipFill>
          <a:blip r:embed="rId3"/>
          <a:stretch>
            <a:fillRect/>
          </a:stretch>
        </p:blipFill>
        <p:spPr>
          <a:xfrm>
            <a:off x="0" y="857250"/>
            <a:ext cx="4526280" cy="3657600"/>
          </a:xfrm>
          <a:prstGeom prst="rect">
            <a:avLst/>
          </a:prstGeom>
        </p:spPr>
      </p:pic>
      <p:sp>
        <p:nvSpPr>
          <p:cNvPr id="6" name="Rectangle 5"/>
          <p:cNvSpPr/>
          <p:nvPr/>
        </p:nvSpPr>
        <p:spPr>
          <a:xfrm>
            <a:off x="0" y="4514850"/>
            <a:ext cx="9144000" cy="14859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GB" sz="1350"/>
          </a:p>
        </p:txBody>
      </p:sp>
      <p:sp>
        <p:nvSpPr>
          <p:cNvPr id="7" name="TextBox 6"/>
          <p:cNvSpPr txBox="1"/>
          <p:nvPr/>
        </p:nvSpPr>
        <p:spPr>
          <a:xfrm>
            <a:off x="1528355" y="4622911"/>
            <a:ext cx="7674429" cy="923330"/>
          </a:xfrm>
          <a:prstGeom prst="rect">
            <a:avLst/>
          </a:prstGeom>
          <a:noFill/>
        </p:spPr>
        <p:txBody>
          <a:bodyPr wrap="square" rtlCol="0">
            <a:spAutoFit/>
          </a:bodyPr>
          <a:lstStyle/>
          <a:p>
            <a:r>
              <a:rPr lang="en-GB" sz="5400" dirty="0">
                <a:latin typeface="Bodoni MT" panose="02070603080606020203" pitchFamily="18" charset="0"/>
              </a:rPr>
              <a:t>Feelings VS Emotions </a:t>
            </a:r>
          </a:p>
        </p:txBody>
      </p:sp>
    </p:spTree>
    <p:extLst>
      <p:ext uri="{BB962C8B-B14F-4D97-AF65-F5344CB8AC3E}">
        <p14:creationId xmlns:p14="http://schemas.microsoft.com/office/powerpoint/2010/main" val="4124507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outerShdw blurRad="38100" dist="38100" dir="2700000" algn="tl">
                    <a:srgbClr val="000000">
                      <a:alpha val="43137"/>
                    </a:srgbClr>
                  </a:outerShdw>
                </a:effectLst>
              </a:rPr>
              <a:t>Anticipation and Surprise</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6324600" cy="4525963"/>
          </a:xfrm>
        </p:spPr>
        <p:txBody>
          <a:bodyPr>
            <a:normAutofit fontScale="92500"/>
          </a:bodyPr>
          <a:lstStyle/>
          <a:p>
            <a:r>
              <a:rPr lang="en-US" b="1" dirty="0" smtClean="0"/>
              <a:t>Anticipation </a:t>
            </a:r>
            <a:r>
              <a:rPr lang="en-US" dirty="0" smtClean="0"/>
              <a:t>= interest, exploration.  An orientation towards the future; expectation.</a:t>
            </a:r>
          </a:p>
          <a:p>
            <a:r>
              <a:rPr lang="en-US" b="1" dirty="0" smtClean="0"/>
              <a:t>Surprise</a:t>
            </a:r>
            <a:r>
              <a:rPr lang="en-US" dirty="0" smtClean="0"/>
              <a:t>:  </a:t>
            </a:r>
            <a:r>
              <a:rPr lang="en-US" dirty="0"/>
              <a:t>Surprise is an orienting response; an adaptive behavior geared towards </a:t>
            </a:r>
            <a:r>
              <a:rPr lang="en-US" i="1" dirty="0"/>
              <a:t>rapidly identifying the </a:t>
            </a:r>
            <a:r>
              <a:rPr lang="en-US" i="1" dirty="0" smtClean="0"/>
              <a:t>cause </a:t>
            </a:r>
            <a:r>
              <a:rPr lang="en-US" dirty="0" smtClean="0"/>
              <a:t>of something.</a:t>
            </a:r>
          </a:p>
          <a:p>
            <a:pPr lvl="1"/>
            <a:r>
              <a:rPr lang="en-US" dirty="0" smtClean="0"/>
              <a:t>Levels of intensity:  sudden </a:t>
            </a:r>
            <a:r>
              <a:rPr lang="en-US" dirty="0"/>
              <a:t>attention </a:t>
            </a:r>
            <a:r>
              <a:rPr lang="en-US" dirty="0" smtClean="0">
                <a:sym typeface="Wingdings" pitchFamily="2" charset="2"/>
              </a:rPr>
              <a:t> </a:t>
            </a:r>
            <a:r>
              <a:rPr lang="en-US" dirty="0" smtClean="0"/>
              <a:t>astonishment </a:t>
            </a:r>
            <a:r>
              <a:rPr lang="en-US" dirty="0" smtClean="0">
                <a:sym typeface="Wingdings" pitchFamily="2" charset="2"/>
              </a:rPr>
              <a:t></a:t>
            </a:r>
            <a:r>
              <a:rPr lang="en-US" dirty="0" smtClean="0"/>
              <a:t> </a:t>
            </a:r>
            <a:r>
              <a:rPr lang="en-US" dirty="0" err="1" smtClean="0"/>
              <a:t>stupified</a:t>
            </a:r>
            <a:r>
              <a:rPr lang="en-US" dirty="0" smtClean="0"/>
              <a:t> amazement</a:t>
            </a:r>
          </a:p>
          <a:p>
            <a:pPr lvl="1"/>
            <a:r>
              <a:rPr lang="en-US" u="sng" dirty="0" smtClean="0"/>
              <a:t>Secondary emotions:</a:t>
            </a:r>
          </a:p>
          <a:p>
            <a:pPr lvl="2"/>
            <a:r>
              <a:rPr lang="en-US" dirty="0" smtClean="0"/>
              <a:t>happy </a:t>
            </a:r>
            <a:r>
              <a:rPr lang="en-US" dirty="0"/>
              <a:t>surprise = </a:t>
            </a:r>
            <a:r>
              <a:rPr lang="en-US" b="1" dirty="0" smtClean="0"/>
              <a:t>delight</a:t>
            </a:r>
          </a:p>
          <a:p>
            <a:pPr lvl="2"/>
            <a:r>
              <a:rPr lang="en-US" dirty="0" smtClean="0"/>
              <a:t>unhappy </a:t>
            </a:r>
            <a:r>
              <a:rPr lang="en-US" dirty="0"/>
              <a:t>surprise = </a:t>
            </a:r>
            <a:r>
              <a:rPr lang="en-US" b="1" dirty="0" smtClean="0"/>
              <a:t>disappointment</a:t>
            </a:r>
            <a:r>
              <a:rPr lang="en-US" dirty="0" smtClean="0"/>
              <a:t> </a:t>
            </a:r>
          </a:p>
          <a:p>
            <a:pPr lvl="2"/>
            <a:r>
              <a:rPr lang="en-US" dirty="0" smtClean="0"/>
              <a:t>angry </a:t>
            </a:r>
            <a:r>
              <a:rPr lang="en-US" dirty="0"/>
              <a:t>surprise = </a:t>
            </a:r>
            <a:r>
              <a:rPr lang="en-US" b="1" dirty="0" smtClean="0"/>
              <a:t>aggression</a:t>
            </a:r>
          </a:p>
          <a:p>
            <a:pPr lvl="2"/>
            <a:r>
              <a:rPr lang="en-US" dirty="0" smtClean="0"/>
              <a:t>accepting </a:t>
            </a:r>
            <a:r>
              <a:rPr lang="en-US" dirty="0"/>
              <a:t>surprise = </a:t>
            </a:r>
            <a:r>
              <a:rPr lang="en-US" b="1" dirty="0"/>
              <a:t>curiosity</a:t>
            </a:r>
            <a:endParaRPr lang="en-US" b="1" dirty="0" smtClean="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3886200"/>
            <a:ext cx="2114550" cy="216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69894" y="2133600"/>
            <a:ext cx="1376362" cy="1376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0985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Secondary Emotions</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normAutofit/>
          </a:bodyPr>
          <a:lstStyle/>
          <a:p>
            <a:r>
              <a:rPr lang="en-US" u="sng" dirty="0" smtClean="0"/>
              <a:t>8 primary dyads:</a:t>
            </a:r>
          </a:p>
          <a:p>
            <a:pPr lvl="1"/>
            <a:r>
              <a:rPr lang="en-US" b="1" dirty="0" smtClean="0"/>
              <a:t>Love</a:t>
            </a:r>
            <a:r>
              <a:rPr lang="en-US" dirty="0" smtClean="0"/>
              <a:t> = </a:t>
            </a:r>
            <a:r>
              <a:rPr lang="en-US" i="1" dirty="0" smtClean="0"/>
              <a:t>acceptance </a:t>
            </a:r>
            <a:r>
              <a:rPr lang="en-US" dirty="0"/>
              <a:t>&amp;</a:t>
            </a:r>
            <a:r>
              <a:rPr lang="en-US" dirty="0" smtClean="0"/>
              <a:t> </a:t>
            </a:r>
            <a:r>
              <a:rPr lang="en-US" i="1" dirty="0" smtClean="0"/>
              <a:t>joy</a:t>
            </a:r>
            <a:endParaRPr lang="en-US" dirty="0" smtClean="0"/>
          </a:p>
          <a:p>
            <a:pPr lvl="1"/>
            <a:r>
              <a:rPr lang="en-US" b="1" dirty="0" smtClean="0"/>
              <a:t>Misery, loneliness</a:t>
            </a:r>
            <a:r>
              <a:rPr lang="en-US" dirty="0" smtClean="0"/>
              <a:t> = </a:t>
            </a:r>
            <a:r>
              <a:rPr lang="en-US" i="1" dirty="0" smtClean="0"/>
              <a:t>disgust &amp; sadness</a:t>
            </a:r>
          </a:p>
          <a:p>
            <a:pPr lvl="1"/>
            <a:r>
              <a:rPr lang="en-US" b="1" dirty="0" smtClean="0"/>
              <a:t>Pride </a:t>
            </a:r>
            <a:r>
              <a:rPr lang="en-US" b="1" i="1" dirty="0" smtClean="0"/>
              <a:t> </a:t>
            </a:r>
            <a:r>
              <a:rPr lang="en-US" dirty="0" smtClean="0"/>
              <a:t>= </a:t>
            </a:r>
            <a:r>
              <a:rPr lang="en-US" i="1" dirty="0" smtClean="0"/>
              <a:t>anger &amp; joy</a:t>
            </a:r>
          </a:p>
          <a:p>
            <a:pPr lvl="1"/>
            <a:r>
              <a:rPr lang="en-US" b="1" dirty="0" smtClean="0"/>
              <a:t>Embarrassment </a:t>
            </a:r>
            <a:r>
              <a:rPr lang="en-US" dirty="0" smtClean="0"/>
              <a:t> = </a:t>
            </a:r>
            <a:r>
              <a:rPr lang="en-US" i="1" dirty="0" smtClean="0"/>
              <a:t>fear &amp; sadness</a:t>
            </a:r>
            <a:endParaRPr lang="en-US" dirty="0" smtClean="0"/>
          </a:p>
          <a:p>
            <a:pPr lvl="1"/>
            <a:r>
              <a:rPr lang="en-US" b="1" dirty="0" smtClean="0"/>
              <a:t>Aggression </a:t>
            </a:r>
            <a:r>
              <a:rPr lang="en-US" dirty="0" smtClean="0"/>
              <a:t>= </a:t>
            </a:r>
            <a:r>
              <a:rPr lang="en-US" i="1" dirty="0" smtClean="0"/>
              <a:t>anger &amp; anticipation</a:t>
            </a:r>
          </a:p>
          <a:p>
            <a:pPr lvl="1"/>
            <a:r>
              <a:rPr lang="en-US" b="1" dirty="0" smtClean="0"/>
              <a:t>Alarm, awe </a:t>
            </a:r>
            <a:r>
              <a:rPr lang="en-US" dirty="0" smtClean="0"/>
              <a:t>= </a:t>
            </a:r>
            <a:r>
              <a:rPr lang="en-US" i="1" dirty="0" smtClean="0"/>
              <a:t>fear &amp; surprise</a:t>
            </a:r>
            <a:endParaRPr lang="en-US" dirty="0" smtClean="0"/>
          </a:p>
          <a:p>
            <a:pPr lvl="1"/>
            <a:r>
              <a:rPr lang="en-US" b="1" dirty="0" smtClean="0"/>
              <a:t>Curiosity</a:t>
            </a:r>
            <a:r>
              <a:rPr lang="en-US" dirty="0" smtClean="0"/>
              <a:t> = </a:t>
            </a:r>
            <a:r>
              <a:rPr lang="en-US" i="1" dirty="0" smtClean="0"/>
              <a:t>surprise &amp; acceptance</a:t>
            </a:r>
            <a:endParaRPr lang="en-US" dirty="0" smtClean="0"/>
          </a:p>
          <a:p>
            <a:pPr lvl="1"/>
            <a:r>
              <a:rPr lang="en-US" b="1" dirty="0" smtClean="0"/>
              <a:t>Cynicism</a:t>
            </a:r>
            <a:r>
              <a:rPr lang="en-US" dirty="0" smtClean="0"/>
              <a:t> = </a:t>
            </a:r>
            <a:r>
              <a:rPr lang="en-US" i="1" dirty="0" smtClean="0"/>
              <a:t>anticipation &amp; disgust</a:t>
            </a:r>
            <a:endParaRPr lang="en-US" b="1" dirty="0"/>
          </a:p>
        </p:txBody>
      </p:sp>
    </p:spTree>
    <p:extLst>
      <p:ext uri="{BB962C8B-B14F-4D97-AF65-F5344CB8AC3E}">
        <p14:creationId xmlns:p14="http://schemas.microsoft.com/office/powerpoint/2010/main" val="1494840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Love </a:t>
            </a:r>
            <a:br>
              <a:rPr lang="en-US" b="1" dirty="0" smtClean="0">
                <a:effectLst>
                  <a:outerShdw blurRad="38100" dist="38100" dir="2700000" algn="tl">
                    <a:srgbClr val="000000">
                      <a:alpha val="43137"/>
                    </a:srgbClr>
                  </a:outerShdw>
                </a:effectLst>
              </a:rPr>
            </a:br>
            <a:r>
              <a:rPr lang="en-US" sz="2000" dirty="0" smtClean="0">
                <a:effectLst>
                  <a:outerShdw blurRad="38100" dist="38100" dir="2700000" algn="tl">
                    <a:srgbClr val="000000">
                      <a:alpha val="43137"/>
                    </a:srgbClr>
                  </a:outerShdw>
                </a:effectLst>
              </a:rPr>
              <a:t>(a secondary emotion)</a:t>
            </a:r>
            <a:endParaRPr lang="en-US" sz="2000"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600200"/>
            <a:ext cx="6553200" cy="4525963"/>
          </a:xfrm>
        </p:spPr>
        <p:txBody>
          <a:bodyPr>
            <a:normAutofit lnSpcReduction="10000"/>
          </a:bodyPr>
          <a:lstStyle/>
          <a:p>
            <a:r>
              <a:rPr lang="en-US" b="1" dirty="0"/>
              <a:t>"Love is the joyful acceptance of another</a:t>
            </a:r>
            <a:r>
              <a:rPr lang="en-US" dirty="0"/>
              <a:t>" (52); Love = acceptance and joy</a:t>
            </a:r>
            <a:r>
              <a:rPr lang="en-US" dirty="0" smtClean="0"/>
              <a:t>.  </a:t>
            </a:r>
          </a:p>
          <a:p>
            <a:r>
              <a:rPr lang="en-US" b="1" i="1" dirty="0"/>
              <a:t>F</a:t>
            </a:r>
            <a:r>
              <a:rPr lang="en-US" b="1" i="1" dirty="0" smtClean="0"/>
              <a:t>alling </a:t>
            </a:r>
            <a:r>
              <a:rPr lang="en-US" b="1" i="1" dirty="0"/>
              <a:t>in </a:t>
            </a:r>
            <a:r>
              <a:rPr lang="en-US" b="1" i="1" dirty="0" smtClean="0"/>
              <a:t>Love</a:t>
            </a:r>
            <a:r>
              <a:rPr lang="en-US" dirty="0" smtClean="0"/>
              <a:t> entails </a:t>
            </a:r>
            <a:r>
              <a:rPr lang="en-US" dirty="0"/>
              <a:t>the </a:t>
            </a:r>
            <a:r>
              <a:rPr lang="en-US" b="1" dirty="0"/>
              <a:t>creation of a new community</a:t>
            </a:r>
            <a:r>
              <a:rPr lang="en-US" dirty="0"/>
              <a:t>, a </a:t>
            </a:r>
            <a:r>
              <a:rPr lang="en-US" b="1" dirty="0"/>
              <a:t>collective social movement</a:t>
            </a:r>
            <a:r>
              <a:rPr lang="en-US" b="1" dirty="0" smtClean="0"/>
              <a:t>.</a:t>
            </a:r>
          </a:p>
          <a:p>
            <a:pPr lvl="1"/>
            <a:r>
              <a:rPr lang="en-US" b="1" dirty="0"/>
              <a:t>L</a:t>
            </a:r>
            <a:r>
              <a:rPr lang="en-US" b="1" dirty="0" smtClean="0"/>
              <a:t>ove </a:t>
            </a:r>
            <a:r>
              <a:rPr lang="en-US" b="1" dirty="0"/>
              <a:t>is a revolutionary </a:t>
            </a:r>
            <a:r>
              <a:rPr lang="en-US" b="1" dirty="0" smtClean="0"/>
              <a:t>force, </a:t>
            </a:r>
            <a:r>
              <a:rPr lang="en-US" dirty="0" smtClean="0"/>
              <a:t>subverts </a:t>
            </a:r>
            <a:r>
              <a:rPr lang="en-US" dirty="0"/>
              <a:t>previous ties; </a:t>
            </a:r>
            <a:r>
              <a:rPr lang="en-US" dirty="0" smtClean="0"/>
              <a:t> </a:t>
            </a:r>
            <a:r>
              <a:rPr lang="en-US" b="1" dirty="0" smtClean="0"/>
              <a:t>extinguishes alienation</a:t>
            </a:r>
            <a:endParaRPr lang="en-US" b="1" dirty="0"/>
          </a:p>
          <a:p>
            <a:pPr lvl="1"/>
            <a:r>
              <a:rPr lang="en-US" dirty="0" smtClean="0"/>
              <a:t>Similar to Durkheim's notion of 'collective effervescence‘.</a:t>
            </a:r>
          </a:p>
          <a:p>
            <a:pPr lvl="1"/>
            <a:r>
              <a:rPr lang="en-US" dirty="0" smtClean="0"/>
              <a:t>Love </a:t>
            </a:r>
            <a:r>
              <a:rPr lang="en-US" dirty="0"/>
              <a:t>generates mental experience of </a:t>
            </a:r>
            <a:r>
              <a:rPr lang="en-US" i="1" dirty="0" err="1"/>
              <a:t>eternalization</a:t>
            </a:r>
            <a:r>
              <a:rPr lang="en-US" i="1" dirty="0"/>
              <a:t> of the present </a:t>
            </a:r>
            <a:r>
              <a:rPr lang="en-US" dirty="0"/>
              <a:t>(54</a:t>
            </a:r>
            <a:r>
              <a:rPr lang="en-US" dirty="0" smtClean="0"/>
              <a:t>)</a:t>
            </a:r>
          </a:p>
          <a:p>
            <a:pPr lvl="1"/>
            <a:r>
              <a:rPr lang="en-US" b="1" dirty="0" smtClean="0"/>
              <a:t>Requires an obstacle</a:t>
            </a:r>
            <a:endParaRPr lang="en-US"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000" y="1600200"/>
            <a:ext cx="1581150" cy="1955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3775" y="3962400"/>
            <a:ext cx="1371600"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02855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Tertiary Emotions</a:t>
            </a:r>
            <a:br>
              <a:rPr lang="en-US" b="1" dirty="0" smtClean="0">
                <a:effectLst>
                  <a:outerShdw blurRad="38100" dist="38100" dir="2700000" algn="tl">
                    <a:srgbClr val="000000">
                      <a:alpha val="43137"/>
                    </a:srgbClr>
                  </a:outerShdw>
                </a:effectLst>
              </a:rPr>
            </a:br>
            <a:r>
              <a:rPr lang="en-US" sz="2200" dirty="0" smtClean="0">
                <a:effectLst>
                  <a:outerShdw blurRad="38100" dist="38100" dir="2700000" algn="tl">
                    <a:srgbClr val="000000">
                      <a:alpha val="43137"/>
                    </a:srgbClr>
                  </a:outerShdw>
                </a:effectLst>
              </a:rPr>
              <a:t>(</a:t>
            </a:r>
            <a:r>
              <a:rPr lang="en-US" sz="2200" dirty="0"/>
              <a:t>This list is not exhaustive</a:t>
            </a:r>
            <a:r>
              <a:rPr lang="en-US" sz="2200" dirty="0" smtClean="0"/>
              <a:t>!)</a:t>
            </a:r>
            <a:endParaRPr lang="en-US" sz="2200"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b="1" dirty="0"/>
              <a:t>Jealousy</a:t>
            </a:r>
            <a:r>
              <a:rPr lang="en-US" dirty="0"/>
              <a:t> = surprise + fear + </a:t>
            </a:r>
            <a:r>
              <a:rPr lang="en-US" dirty="0" smtClean="0"/>
              <a:t>sadness</a:t>
            </a:r>
          </a:p>
          <a:p>
            <a:r>
              <a:rPr lang="en-US" b="1" dirty="0" smtClean="0"/>
              <a:t>Envy</a:t>
            </a:r>
            <a:r>
              <a:rPr lang="en-US" dirty="0" smtClean="0"/>
              <a:t> </a:t>
            </a:r>
            <a:r>
              <a:rPr lang="en-US" dirty="0"/>
              <a:t>= surprise + anger + </a:t>
            </a:r>
            <a:r>
              <a:rPr lang="en-US" dirty="0" smtClean="0"/>
              <a:t>sadness</a:t>
            </a:r>
          </a:p>
          <a:p>
            <a:r>
              <a:rPr lang="en-US" b="1" dirty="0" smtClean="0"/>
              <a:t>Ambition </a:t>
            </a:r>
            <a:r>
              <a:rPr lang="en-US" dirty="0"/>
              <a:t>= anticipation + anger + </a:t>
            </a:r>
            <a:r>
              <a:rPr lang="en-US" dirty="0" smtClean="0"/>
              <a:t>joy</a:t>
            </a:r>
          </a:p>
          <a:p>
            <a:r>
              <a:rPr lang="en-US" b="1" dirty="0" smtClean="0"/>
              <a:t>Confidence</a:t>
            </a:r>
            <a:r>
              <a:rPr lang="en-US" dirty="0" smtClean="0"/>
              <a:t> </a:t>
            </a:r>
            <a:r>
              <a:rPr lang="en-US" dirty="0"/>
              <a:t>= anticipation + acceptance + </a:t>
            </a:r>
            <a:r>
              <a:rPr lang="en-US" dirty="0" smtClean="0"/>
              <a:t>anger</a:t>
            </a:r>
          </a:p>
          <a:p>
            <a:r>
              <a:rPr lang="en-US" b="1" dirty="0" smtClean="0"/>
              <a:t>Hope</a:t>
            </a:r>
            <a:r>
              <a:rPr lang="en-US" dirty="0" smtClean="0"/>
              <a:t> </a:t>
            </a:r>
            <a:r>
              <a:rPr lang="en-US" dirty="0"/>
              <a:t>= anticipation + joy + </a:t>
            </a:r>
            <a:r>
              <a:rPr lang="en-US" dirty="0" smtClean="0"/>
              <a:t>sadness</a:t>
            </a:r>
          </a:p>
        </p:txBody>
      </p:sp>
    </p:spTree>
    <p:extLst>
      <p:ext uri="{BB962C8B-B14F-4D97-AF65-F5344CB8AC3E}">
        <p14:creationId xmlns:p14="http://schemas.microsoft.com/office/powerpoint/2010/main" val="1141334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62697" y="1401487"/>
            <a:ext cx="5244917" cy="4481040"/>
          </a:xfrm>
          <a:prstGeom prst="rect">
            <a:avLst/>
          </a:prstGeom>
        </p:spPr>
      </p:pic>
      <p:sp>
        <p:nvSpPr>
          <p:cNvPr id="2" name="Rectangle 1"/>
          <p:cNvSpPr/>
          <p:nvPr/>
        </p:nvSpPr>
        <p:spPr>
          <a:xfrm>
            <a:off x="2610915" y="261147"/>
            <a:ext cx="4572000" cy="923330"/>
          </a:xfrm>
          <a:prstGeom prst="rect">
            <a:avLst/>
          </a:prstGeom>
        </p:spPr>
        <p:txBody>
          <a:bodyPr>
            <a:spAutoFit/>
          </a:bodyPr>
          <a:lstStyle/>
          <a:p>
            <a:r>
              <a:rPr lang="en-GB" dirty="0">
                <a:solidFill>
                  <a:srgbClr val="A55858"/>
                </a:solidFill>
                <a:latin typeface="Arial" panose="020B0604020202020204" pitchFamily="34" charset="0"/>
                <a:hlinkClick r:id="rId3" tooltip="Robert Plutchik (not yet started)"/>
              </a:rPr>
              <a:t>Plutchik</a:t>
            </a:r>
            <a:r>
              <a:rPr lang="en-GB" dirty="0">
                <a:solidFill>
                  <a:srgbClr val="333333"/>
                </a:solidFill>
                <a:latin typeface="Arial" panose="020B0604020202020204" pitchFamily="34" charset="0"/>
              </a:rPr>
              <a:t>'s Wheel of Emotions</a:t>
            </a:r>
          </a:p>
          <a:p>
            <a:r>
              <a:rPr lang="en-GB" dirty="0">
                <a:solidFill>
                  <a:srgbClr val="333333"/>
                </a:solidFill>
                <a:latin typeface="Arial" panose="020B0604020202020204" pitchFamily="34" charset="0"/>
              </a:rPr>
              <a:t/>
            </a:r>
            <a:br>
              <a:rPr lang="en-GB" dirty="0">
                <a:solidFill>
                  <a:srgbClr val="333333"/>
                </a:solidFill>
                <a:latin typeface="Arial" panose="020B0604020202020204" pitchFamily="34" charset="0"/>
              </a:rPr>
            </a:br>
            <a:endParaRPr lang="en-GB" dirty="0"/>
          </a:p>
        </p:txBody>
      </p:sp>
      <p:sp>
        <p:nvSpPr>
          <p:cNvPr id="3" name="Rectangle 2"/>
          <p:cNvSpPr/>
          <p:nvPr/>
        </p:nvSpPr>
        <p:spPr>
          <a:xfrm>
            <a:off x="156754" y="1401487"/>
            <a:ext cx="3753395" cy="5078313"/>
          </a:xfrm>
          <a:prstGeom prst="rect">
            <a:avLst/>
          </a:prstGeom>
        </p:spPr>
        <p:txBody>
          <a:bodyPr wrap="square">
            <a:spAutoFit/>
          </a:bodyPr>
          <a:lstStyle/>
          <a:p>
            <a:pPr algn="just"/>
            <a:r>
              <a:rPr lang="en-GB" sz="1200" dirty="0"/>
              <a:t>Robert Plutchik's theory says that the eight basic emotions are:</a:t>
            </a:r>
          </a:p>
          <a:p>
            <a:pPr algn="just"/>
            <a:endParaRPr lang="en-GB" sz="1200" dirty="0"/>
          </a:p>
          <a:p>
            <a:pPr algn="just"/>
            <a:r>
              <a:rPr lang="en-GB" sz="1200" b="1" dirty="0">
                <a:solidFill>
                  <a:srgbClr val="FF0000"/>
                </a:solidFill>
              </a:rPr>
              <a:t>Fear</a:t>
            </a:r>
            <a:r>
              <a:rPr lang="en-GB" sz="1200" dirty="0">
                <a:solidFill>
                  <a:srgbClr val="FF0000"/>
                </a:solidFill>
              </a:rPr>
              <a:t> </a:t>
            </a:r>
            <a:r>
              <a:rPr lang="en-GB" sz="1200" dirty="0"/>
              <a:t>→ feeling afraid. Other words are terror (strong fear), shock, </a:t>
            </a:r>
            <a:r>
              <a:rPr lang="en-GB" sz="1200" dirty="0" smtClean="0"/>
              <a:t>phobia</a:t>
            </a:r>
          </a:p>
          <a:p>
            <a:pPr algn="just"/>
            <a:endParaRPr lang="en-GB" sz="1200" dirty="0"/>
          </a:p>
          <a:p>
            <a:pPr algn="just"/>
            <a:r>
              <a:rPr lang="en-GB" sz="1200" b="1" dirty="0">
                <a:solidFill>
                  <a:srgbClr val="FF0000"/>
                </a:solidFill>
              </a:rPr>
              <a:t>Anger</a:t>
            </a:r>
            <a:r>
              <a:rPr lang="en-GB" sz="1200" dirty="0">
                <a:solidFill>
                  <a:srgbClr val="FF0000"/>
                </a:solidFill>
              </a:rPr>
              <a:t> </a:t>
            </a:r>
            <a:r>
              <a:rPr lang="en-GB" sz="1200" dirty="0"/>
              <a:t>→ feeling angry. A stronger word is rage</a:t>
            </a:r>
            <a:r>
              <a:rPr lang="en-GB" sz="1200" dirty="0" smtClean="0"/>
              <a:t>.</a:t>
            </a:r>
          </a:p>
          <a:p>
            <a:pPr algn="just"/>
            <a:endParaRPr lang="en-GB" sz="1200" dirty="0"/>
          </a:p>
          <a:p>
            <a:pPr algn="just"/>
            <a:r>
              <a:rPr lang="en-GB" sz="1200" b="1" dirty="0">
                <a:solidFill>
                  <a:srgbClr val="FF0000"/>
                </a:solidFill>
              </a:rPr>
              <a:t>Sadness</a:t>
            </a:r>
            <a:r>
              <a:rPr lang="en-GB" sz="1200" dirty="0">
                <a:solidFill>
                  <a:srgbClr val="FF0000"/>
                </a:solidFill>
              </a:rPr>
              <a:t> </a:t>
            </a:r>
            <a:r>
              <a:rPr lang="en-GB" sz="1200" dirty="0"/>
              <a:t>→ feeling sad. Other words are sorrow, grief (a stronger feeling, for example when someone has died) or depression (feeling sad for a long time). Some people think depression is a different emotion</a:t>
            </a:r>
            <a:r>
              <a:rPr lang="en-GB" sz="1200" dirty="0" smtClean="0"/>
              <a:t>.</a:t>
            </a:r>
          </a:p>
          <a:p>
            <a:pPr algn="just"/>
            <a:endParaRPr lang="en-GB" sz="1200" dirty="0"/>
          </a:p>
          <a:p>
            <a:pPr algn="just"/>
            <a:r>
              <a:rPr lang="en-GB" sz="1200" b="1" dirty="0">
                <a:solidFill>
                  <a:srgbClr val="FF0000"/>
                </a:solidFill>
              </a:rPr>
              <a:t>Joy</a:t>
            </a:r>
            <a:r>
              <a:rPr lang="en-GB" sz="1200" dirty="0">
                <a:solidFill>
                  <a:srgbClr val="FF0000"/>
                </a:solidFill>
              </a:rPr>
              <a:t> </a:t>
            </a:r>
            <a:r>
              <a:rPr lang="en-GB" sz="1200" dirty="0"/>
              <a:t>→ feeling happy. Other words are happiness, gladness</a:t>
            </a:r>
            <a:r>
              <a:rPr lang="en-GB" sz="1200" dirty="0" smtClean="0"/>
              <a:t>.</a:t>
            </a:r>
          </a:p>
          <a:p>
            <a:pPr algn="just"/>
            <a:endParaRPr lang="en-GB" sz="1200" dirty="0"/>
          </a:p>
          <a:p>
            <a:pPr algn="just"/>
            <a:r>
              <a:rPr lang="en-GB" sz="1200" b="1" dirty="0">
                <a:solidFill>
                  <a:srgbClr val="FF0000"/>
                </a:solidFill>
              </a:rPr>
              <a:t>Disgust</a:t>
            </a:r>
            <a:r>
              <a:rPr lang="en-GB" sz="1200" dirty="0">
                <a:solidFill>
                  <a:srgbClr val="FF0000"/>
                </a:solidFill>
              </a:rPr>
              <a:t> </a:t>
            </a:r>
            <a:r>
              <a:rPr lang="en-GB" sz="1200" dirty="0"/>
              <a:t>→ feeling something is wrong or </a:t>
            </a:r>
            <a:r>
              <a:rPr lang="en-GB" sz="1200" dirty="0" smtClean="0"/>
              <a:t>dirty</a:t>
            </a:r>
          </a:p>
          <a:p>
            <a:pPr algn="just"/>
            <a:endParaRPr lang="en-GB" sz="1200" dirty="0"/>
          </a:p>
          <a:p>
            <a:pPr algn="just"/>
            <a:r>
              <a:rPr lang="en-GB" sz="1200" b="1" dirty="0">
                <a:solidFill>
                  <a:srgbClr val="FF0000"/>
                </a:solidFill>
              </a:rPr>
              <a:t>Trust</a:t>
            </a:r>
            <a:r>
              <a:rPr lang="en-GB" sz="1200" dirty="0">
                <a:solidFill>
                  <a:srgbClr val="FF0000"/>
                </a:solidFill>
              </a:rPr>
              <a:t> </a:t>
            </a:r>
            <a:r>
              <a:rPr lang="en-GB" sz="1200" dirty="0"/>
              <a:t>→ a positive emotion; admiration is stronger; acceptance is </a:t>
            </a:r>
            <a:r>
              <a:rPr lang="en-GB" sz="1200" dirty="0" smtClean="0"/>
              <a:t>weaker</a:t>
            </a:r>
          </a:p>
          <a:p>
            <a:pPr algn="just"/>
            <a:endParaRPr lang="en-GB" sz="1200" dirty="0"/>
          </a:p>
          <a:p>
            <a:pPr algn="just"/>
            <a:r>
              <a:rPr lang="en-GB" sz="1200" b="1" dirty="0">
                <a:solidFill>
                  <a:srgbClr val="FF0000"/>
                </a:solidFill>
              </a:rPr>
              <a:t>Anticipation</a:t>
            </a:r>
            <a:r>
              <a:rPr lang="en-GB" sz="1200" dirty="0"/>
              <a:t> → in the sense of looking forward positively to something which is going to happen. Expectation is more neutral</a:t>
            </a:r>
            <a:r>
              <a:rPr lang="en-GB" sz="1200" dirty="0" smtClean="0"/>
              <a:t>.</a:t>
            </a:r>
          </a:p>
          <a:p>
            <a:pPr algn="just"/>
            <a:endParaRPr lang="en-GB" sz="1200" dirty="0"/>
          </a:p>
          <a:p>
            <a:pPr algn="just"/>
            <a:r>
              <a:rPr lang="en-GB" sz="1200" b="1" dirty="0">
                <a:solidFill>
                  <a:srgbClr val="FF0000"/>
                </a:solidFill>
              </a:rPr>
              <a:t>Surprise</a:t>
            </a:r>
            <a:r>
              <a:rPr lang="en-GB" sz="1200" dirty="0">
                <a:solidFill>
                  <a:srgbClr val="FF0000"/>
                </a:solidFill>
              </a:rPr>
              <a:t> </a:t>
            </a:r>
            <a:r>
              <a:rPr lang="en-GB" sz="1200" dirty="0"/>
              <a:t>→ how one feels when something unexpected happens</a:t>
            </a:r>
          </a:p>
        </p:txBody>
      </p:sp>
    </p:spTree>
    <p:extLst>
      <p:ext uri="{BB962C8B-B14F-4D97-AF65-F5344CB8AC3E}">
        <p14:creationId xmlns:p14="http://schemas.microsoft.com/office/powerpoint/2010/main" val="3432600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2400" dirty="0" smtClean="0"/>
              <a:t>Can you categorise the following into Feelings and Emotions</a:t>
            </a:r>
            <a:endParaRPr lang="en-GB" sz="2400" dirty="0"/>
          </a:p>
        </p:txBody>
      </p:sp>
      <p:graphicFrame>
        <p:nvGraphicFramePr>
          <p:cNvPr id="4" name="Table 3"/>
          <p:cNvGraphicFramePr>
            <a:graphicFrameLocks noGrp="1"/>
          </p:cNvGraphicFramePr>
          <p:nvPr>
            <p:extLst>
              <p:ext uri="{D42A27DB-BD31-4B8C-83A1-F6EECF244321}">
                <p14:modId xmlns:p14="http://schemas.microsoft.com/office/powerpoint/2010/main" val="2492513222"/>
              </p:ext>
            </p:extLst>
          </p:nvPr>
        </p:nvGraphicFramePr>
        <p:xfrm>
          <a:off x="1055371" y="1285693"/>
          <a:ext cx="7585166" cy="5052060"/>
        </p:xfrm>
        <a:graphic>
          <a:graphicData uri="http://schemas.openxmlformats.org/drawingml/2006/table">
            <a:tbl>
              <a:tblPr/>
              <a:tblGrid>
                <a:gridCol w="3792583"/>
                <a:gridCol w="3792583"/>
              </a:tblGrid>
              <a:tr h="0">
                <a:tc>
                  <a:txBody>
                    <a:bodyPr/>
                    <a:lstStyle/>
                    <a:p>
                      <a:pPr fontAlgn="base"/>
                      <a:r>
                        <a:rPr lang="en-GB" sz="2400" b="1" dirty="0" smtClean="0">
                          <a:effectLst/>
                          <a:latin typeface="inherit"/>
                        </a:rPr>
                        <a:t>Happiness</a:t>
                      </a:r>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GB" sz="2400" b="1" dirty="0" smtClean="0">
                          <a:effectLst/>
                          <a:latin typeface="inherit"/>
                        </a:rPr>
                        <a:t>Anger</a:t>
                      </a:r>
                    </a:p>
                    <a:p>
                      <a:pPr fontAlgn="base"/>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smtClean="0">
                          <a:effectLst/>
                          <a:latin typeface="inherit"/>
                        </a:rPr>
                        <a:t>Fear</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GB" sz="2400" dirty="0" smtClean="0">
                        <a:effectLst/>
                        <a:latin typeface="inherit"/>
                      </a:endParaRPr>
                    </a:p>
                    <a:p>
                      <a:pPr fontAlgn="base"/>
                      <a:r>
                        <a:rPr lang="en-GB" sz="2400" b="1" dirty="0" smtClean="0">
                          <a:effectLst/>
                          <a:latin typeface="inherit"/>
                        </a:rPr>
                        <a:t>Joy</a:t>
                      </a:r>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smtClean="0">
                          <a:effectLst/>
                          <a:latin typeface="inherit"/>
                        </a:rPr>
                        <a:t>Enthusiasm</a:t>
                      </a:r>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smtClean="0">
                          <a:effectLst/>
                          <a:latin typeface="inherit"/>
                        </a:rPr>
                        <a:t>Lust</a:t>
                      </a:r>
                    </a:p>
                    <a:p>
                      <a:pPr fontAlgn="base"/>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smtClean="0">
                          <a:effectLst/>
                          <a:latin typeface="inherit"/>
                        </a:rPr>
                        <a:t>Contentment</a:t>
                      </a:r>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smtClean="0">
                          <a:effectLst/>
                          <a:latin typeface="inherit"/>
                        </a:rPr>
                        <a:t>Bitterness</a:t>
                      </a:r>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GB" sz="2400" b="1" dirty="0" smtClean="0">
                          <a:effectLst/>
                          <a:latin typeface="inherit"/>
                        </a:rPr>
                        <a:t>Worry</a:t>
                      </a:r>
                    </a:p>
                    <a:p>
                      <a:pPr fontAlgn="base"/>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smtClean="0">
                          <a:effectLst/>
                          <a:latin typeface="inherit"/>
                        </a:rPr>
                        <a:t>Love</a:t>
                      </a:r>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smtClean="0">
                          <a:effectLst/>
                          <a:latin typeface="inherit"/>
                        </a:rPr>
                        <a:t>Sadness</a:t>
                      </a:r>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endParaRPr lang="en-GB" sz="2400" dirty="0">
                        <a:effectLst/>
                        <a:latin typeface="inherit"/>
                      </a:endParaRP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smtClean="0">
                          <a:effectLst/>
                          <a:latin typeface="inherit"/>
                        </a:rPr>
                        <a:t>Depression</a:t>
                      </a:r>
                      <a:endParaRPr lang="en-GB" sz="2400" dirty="0">
                        <a:effectLst/>
                        <a:latin typeface="inherit"/>
                      </a:endParaRP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4167474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586358296"/>
              </p:ext>
            </p:extLst>
          </p:nvPr>
        </p:nvGraphicFramePr>
        <p:xfrm>
          <a:off x="853439" y="1446961"/>
          <a:ext cx="7585166" cy="3589020"/>
        </p:xfrm>
        <a:graphic>
          <a:graphicData uri="http://schemas.openxmlformats.org/drawingml/2006/table">
            <a:tbl>
              <a:tblPr/>
              <a:tblGrid>
                <a:gridCol w="3792583"/>
                <a:gridCol w="3792583"/>
              </a:tblGrid>
              <a:tr h="0">
                <a:tc>
                  <a:txBody>
                    <a:bodyPr/>
                    <a:lstStyle/>
                    <a:p>
                      <a:pPr fontAlgn="base"/>
                      <a:r>
                        <a:rPr lang="en-GB" sz="2400" b="1" dirty="0">
                          <a:effectLst/>
                          <a:latin typeface="inherit"/>
                        </a:rPr>
                        <a:t>Happiness</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Joy</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a:effectLst/>
                          <a:latin typeface="inherit"/>
                        </a:rPr>
                        <a:t>Worry</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Fear</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a:effectLst/>
                          <a:latin typeface="inherit"/>
                        </a:rPr>
                        <a:t>Contentment</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Enthusiasm</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a:effectLst/>
                          <a:latin typeface="inherit"/>
                        </a:rPr>
                        <a:t>Bitterness</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Anger</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a:effectLst/>
                          <a:latin typeface="inherit"/>
                        </a:rPr>
                        <a:t>Love</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Lust</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r h="0">
                <a:tc>
                  <a:txBody>
                    <a:bodyPr/>
                    <a:lstStyle/>
                    <a:p>
                      <a:pPr fontAlgn="base"/>
                      <a:r>
                        <a:rPr lang="en-GB" sz="2400" b="1" dirty="0">
                          <a:effectLst/>
                          <a:latin typeface="inherit"/>
                        </a:rPr>
                        <a:t>Depression</a:t>
                      </a:r>
                      <a:r>
                        <a:rPr lang="en-GB" sz="2400" dirty="0">
                          <a:effectLst/>
                          <a:latin typeface="inherit"/>
                        </a:rPr>
                        <a:t>: is a feeling.</a:t>
                      </a:r>
                    </a:p>
                  </a:txBody>
                  <a:tcPr marL="190500" marR="190500" marT="85725" marB="85725" anchor="ctr">
                    <a:lnL>
                      <a:noFill/>
                    </a:lnL>
                    <a:lnR w="9525" cap="flat" cmpd="sng" algn="ctr">
                      <a:solidFill>
                        <a:srgbClr val="E5E5E5"/>
                      </a:solidFill>
                      <a:prstDash val="solid"/>
                      <a:round/>
                      <a:headEnd type="none" w="med" len="med"/>
                      <a:tailEnd type="none" w="med" len="med"/>
                    </a:lnR>
                    <a:lnT>
                      <a:noFill/>
                    </a:lnT>
                    <a:lnB>
                      <a:noFill/>
                    </a:lnB>
                    <a:solidFill>
                      <a:srgbClr val="FFFFFF"/>
                    </a:solidFill>
                  </a:tcPr>
                </a:tc>
                <a:tc>
                  <a:txBody>
                    <a:bodyPr/>
                    <a:lstStyle/>
                    <a:p>
                      <a:pPr fontAlgn="base"/>
                      <a:r>
                        <a:rPr lang="en-GB" sz="2400" b="1" dirty="0">
                          <a:effectLst/>
                          <a:latin typeface="inherit"/>
                        </a:rPr>
                        <a:t>Sadness</a:t>
                      </a:r>
                      <a:r>
                        <a:rPr lang="en-GB" sz="2400" dirty="0">
                          <a:effectLst/>
                          <a:latin typeface="inherit"/>
                        </a:rPr>
                        <a:t>: is an emotion.</a:t>
                      </a:r>
                    </a:p>
                  </a:txBody>
                  <a:tcPr marL="190500" marR="190500" marT="85725" marB="85725" anchor="ctr">
                    <a:lnL w="9525" cap="flat" cmpd="sng" algn="ctr">
                      <a:solidFill>
                        <a:srgbClr val="E5E5E5"/>
                      </a:solidFill>
                      <a:prstDash val="solid"/>
                      <a:round/>
                      <a:headEnd type="none" w="med" len="med"/>
                      <a:tailEnd type="none" w="med" len="med"/>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2492094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91543" y="304800"/>
            <a:ext cx="4918543" cy="830997"/>
          </a:xfrm>
          <a:prstGeom prst="rect">
            <a:avLst/>
          </a:prstGeom>
        </p:spPr>
        <p:txBody>
          <a:bodyPr wrap="square">
            <a:spAutoFit/>
          </a:bodyPr>
          <a:lstStyle/>
          <a:p>
            <a:r>
              <a:rPr lang="en-GB" sz="4800" dirty="0"/>
              <a:t>emoticon </a:t>
            </a:r>
          </a:p>
        </p:txBody>
      </p:sp>
    </p:spTree>
    <p:extLst>
      <p:ext uri="{BB962C8B-B14F-4D97-AF65-F5344CB8AC3E}">
        <p14:creationId xmlns:p14="http://schemas.microsoft.com/office/powerpoint/2010/main" val="3829100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 #UX</a:t>
            </a:r>
            <a:endParaRPr lang="en-GB" dirty="0"/>
          </a:p>
        </p:txBody>
      </p:sp>
      <p:sp>
        <p:nvSpPr>
          <p:cNvPr id="3" name="Content Placeholder 2"/>
          <p:cNvSpPr>
            <a:spLocks noGrp="1"/>
          </p:cNvSpPr>
          <p:nvPr>
            <p:ph idx="1"/>
          </p:nvPr>
        </p:nvSpPr>
        <p:spPr/>
        <p:txBody>
          <a:bodyPr/>
          <a:lstStyle/>
          <a:p>
            <a:r>
              <a:rPr lang="en-GB" dirty="0" smtClean="0"/>
              <a:t>If you want to gain insights into Users, you should at least be able to identify Feelings, Emotions, Thoughts and Ideas </a:t>
            </a:r>
          </a:p>
          <a:p>
            <a:endParaRPr lang="en-GB" dirty="0"/>
          </a:p>
          <a:p>
            <a:r>
              <a:rPr lang="en-GB" dirty="0" smtClean="0"/>
              <a:t>This knowledge is extremely valuable in qualitative research! </a:t>
            </a:r>
            <a:endParaRPr lang="en-GB" dirty="0"/>
          </a:p>
        </p:txBody>
      </p:sp>
    </p:spTree>
    <p:extLst>
      <p:ext uri="{BB962C8B-B14F-4D97-AF65-F5344CB8AC3E}">
        <p14:creationId xmlns:p14="http://schemas.microsoft.com/office/powerpoint/2010/main" val="2775226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860"/>
            <a:ext cx="9144001" cy="6858860"/>
          </a:xfrm>
          <a:prstGeom prst="rect">
            <a:avLst/>
          </a:prstGeom>
        </p:spPr>
      </p:pic>
      <p:sp>
        <p:nvSpPr>
          <p:cNvPr id="2" name="Title 1"/>
          <p:cNvSpPr>
            <a:spLocks noGrp="1"/>
          </p:cNvSpPr>
          <p:nvPr>
            <p:ph type="title"/>
          </p:nvPr>
        </p:nvSpPr>
        <p:spPr>
          <a:xfrm>
            <a:off x="156411" y="469834"/>
            <a:ext cx="8987589" cy="994172"/>
          </a:xfrm>
        </p:spPr>
        <p:txBody>
          <a:bodyPr>
            <a:normAutofit/>
          </a:bodyPr>
          <a:lstStyle/>
          <a:p>
            <a:r>
              <a:rPr lang="en-GB" sz="2400" b="1" dirty="0">
                <a:solidFill>
                  <a:schemeClr val="bg1"/>
                </a:solidFill>
                <a:latin typeface="Bookman Old Style" panose="02050604050505020204" pitchFamily="18" charset="0"/>
              </a:rPr>
              <a:t>What is the difference between feelings and </a:t>
            </a:r>
            <a:r>
              <a:rPr lang="en-GB" sz="2400" b="1" dirty="0" smtClean="0">
                <a:solidFill>
                  <a:schemeClr val="bg1"/>
                </a:solidFill>
                <a:latin typeface="Bookman Old Style" panose="02050604050505020204" pitchFamily="18" charset="0"/>
              </a:rPr>
              <a:t>Emotions?</a:t>
            </a:r>
            <a:endParaRPr lang="en-GB" sz="2400" b="1" dirty="0">
              <a:solidFill>
                <a:schemeClr val="bg1"/>
              </a:solidFill>
              <a:latin typeface="Bookman Old Style" panose="02050604050505020204" pitchFamily="18" charset="0"/>
            </a:endParaRPr>
          </a:p>
        </p:txBody>
      </p:sp>
      <p:sp>
        <p:nvSpPr>
          <p:cNvPr id="5" name="Rectangle 4"/>
          <p:cNvSpPr/>
          <p:nvPr/>
        </p:nvSpPr>
        <p:spPr>
          <a:xfrm>
            <a:off x="517358" y="2671011"/>
            <a:ext cx="2779295" cy="111893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635380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Facial Expressions</a:t>
            </a:r>
            <a:endParaRPr lang="en-US"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b="1" dirty="0" smtClean="0"/>
              <a:t>Facial Expressions </a:t>
            </a:r>
            <a:r>
              <a:rPr lang="en-US" dirty="0" smtClean="0"/>
              <a:t>are the most important means of </a:t>
            </a:r>
            <a:r>
              <a:rPr lang="en-US" b="1" dirty="0" smtClean="0"/>
              <a:t>nonverbal communication.  </a:t>
            </a:r>
          </a:p>
          <a:p>
            <a:r>
              <a:rPr lang="en-US" b="1" dirty="0" smtClean="0"/>
              <a:t>Emotions are communicated via facial expressions.  </a:t>
            </a:r>
            <a:endParaRPr lang="en-US" dirty="0" smtClean="0"/>
          </a:p>
          <a:p>
            <a:endParaRPr lang="en-US" b="1"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4038600"/>
            <a:ext cx="4095750" cy="2497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436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Facial Expressions and Evolution</a:t>
            </a:r>
            <a:endParaRPr lang="en-US" dirty="0"/>
          </a:p>
        </p:txBody>
      </p:sp>
      <p:sp>
        <p:nvSpPr>
          <p:cNvPr id="5" name="Content Placeholder 4"/>
          <p:cNvSpPr>
            <a:spLocks noGrp="1"/>
          </p:cNvSpPr>
          <p:nvPr>
            <p:ph idx="1"/>
          </p:nvPr>
        </p:nvSpPr>
        <p:spPr>
          <a:xfrm>
            <a:off x="457200" y="1600200"/>
            <a:ext cx="6248400" cy="4572000"/>
          </a:xfrm>
        </p:spPr>
        <p:txBody>
          <a:bodyPr>
            <a:normAutofit/>
          </a:bodyPr>
          <a:lstStyle/>
          <a:p>
            <a:pPr>
              <a:buNone/>
            </a:pPr>
            <a:r>
              <a:rPr lang="en-US" b="1" dirty="0" smtClean="0"/>
              <a:t>Why do we have facial expressions?</a:t>
            </a:r>
          </a:p>
          <a:p>
            <a:pPr marL="571500" indent="-514350">
              <a:buFont typeface="+mj-lt"/>
              <a:buAutoNum type="arabicPeriod"/>
            </a:pPr>
            <a:r>
              <a:rPr lang="en-US" b="1" dirty="0" smtClean="0"/>
              <a:t>Facial expressions are vestiges (throwbacks or remnants) of once useful physiological reactions.</a:t>
            </a:r>
          </a:p>
          <a:p>
            <a:pPr marL="971550" lvl="1" indent="-514350"/>
            <a:r>
              <a:rPr lang="en-US" dirty="0" smtClean="0"/>
              <a:t>Examples:  “fear face” enhances perception; “disgust face” decreases perception</a:t>
            </a:r>
          </a:p>
          <a:p>
            <a:pPr marL="971550" lvl="1" indent="-514350">
              <a:buFont typeface="+mj-lt"/>
              <a:buAutoNum type="arabicPeriod"/>
            </a:pPr>
            <a:endParaRPr lang="en-US" b="1" dirty="0" smtClean="0"/>
          </a:p>
        </p:txBody>
      </p:sp>
      <p:pic>
        <p:nvPicPr>
          <p:cNvPr id="6146" name="Picture 2" descr="https://encrypted-tbn3.gstatic.com/images?q=tbn:ANd9GcRnPT8tcpw4VJe1hnWDjWoD3GNyICTKuQ1c1sMd1Kj-KSmMoRwXvQ"/>
          <p:cNvPicPr>
            <a:picLocks noChangeAspect="1" noChangeArrowheads="1"/>
          </p:cNvPicPr>
          <p:nvPr/>
        </p:nvPicPr>
        <p:blipFill>
          <a:blip r:embed="rId3"/>
          <a:srcRect/>
          <a:stretch>
            <a:fillRect/>
          </a:stretch>
        </p:blipFill>
        <p:spPr bwMode="auto">
          <a:xfrm>
            <a:off x="7086600" y="2209800"/>
            <a:ext cx="1343025" cy="2062768"/>
          </a:xfrm>
          <a:prstGeom prst="rect">
            <a:avLst/>
          </a:prstGeom>
          <a:noFill/>
        </p:spPr>
      </p:pic>
      <p:pic>
        <p:nvPicPr>
          <p:cNvPr id="6148" name="Picture 4" descr="https://encrypted-tbn2.gstatic.com/images?q=tbn:ANd9GcQBbXU-YCuVoiqlxYtdaWH9KNBx3cIWU2AL8qdShJgO3zpHEHg2QA"/>
          <p:cNvPicPr>
            <a:picLocks noChangeAspect="1" noChangeArrowheads="1"/>
          </p:cNvPicPr>
          <p:nvPr/>
        </p:nvPicPr>
        <p:blipFill>
          <a:blip r:embed="rId4"/>
          <a:srcRect/>
          <a:stretch>
            <a:fillRect/>
          </a:stretch>
        </p:blipFill>
        <p:spPr bwMode="auto">
          <a:xfrm>
            <a:off x="7010400" y="4495800"/>
            <a:ext cx="1600200" cy="1614238"/>
          </a:xfrm>
          <a:prstGeom prst="rect">
            <a:avLst/>
          </a:prstGeom>
          <a:noFill/>
        </p:spPr>
      </p:pic>
    </p:spTree>
    <p:extLst>
      <p:ext uri="{BB962C8B-B14F-4D97-AF65-F5344CB8AC3E}">
        <p14:creationId xmlns:p14="http://schemas.microsoft.com/office/powerpoint/2010/main" val="259288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Facial Expressions and Evolution</a:t>
            </a:r>
            <a:endParaRPr lang="en-US" dirty="0"/>
          </a:p>
        </p:txBody>
      </p:sp>
      <p:sp>
        <p:nvSpPr>
          <p:cNvPr id="5" name="Content Placeholder 4"/>
          <p:cNvSpPr>
            <a:spLocks noGrp="1"/>
          </p:cNvSpPr>
          <p:nvPr>
            <p:ph idx="1"/>
          </p:nvPr>
        </p:nvSpPr>
        <p:spPr>
          <a:xfrm>
            <a:off x="457200" y="1600200"/>
            <a:ext cx="5638800" cy="4572000"/>
          </a:xfrm>
        </p:spPr>
        <p:txBody>
          <a:bodyPr>
            <a:normAutofit/>
          </a:bodyPr>
          <a:lstStyle/>
          <a:p>
            <a:pPr>
              <a:buNone/>
            </a:pPr>
            <a:r>
              <a:rPr lang="en-US" b="1" dirty="0" smtClean="0"/>
              <a:t>Why do we have facial expressions?</a:t>
            </a:r>
          </a:p>
          <a:p>
            <a:pPr marL="571500" indent="-514350">
              <a:buAutoNum type="arabicPeriod" startAt="2"/>
            </a:pPr>
            <a:r>
              <a:rPr lang="en-US" b="1" dirty="0" smtClean="0"/>
              <a:t>Facial expressions have survival value b/c they </a:t>
            </a:r>
            <a:r>
              <a:rPr lang="en-US" b="1" i="1" dirty="0" smtClean="0"/>
              <a:t>communicate to others</a:t>
            </a:r>
            <a:r>
              <a:rPr lang="en-US" b="1" dirty="0" smtClean="0"/>
              <a:t> our emotional states.</a:t>
            </a:r>
          </a:p>
          <a:p>
            <a:pPr marL="971550" lvl="1" indent="-514350"/>
            <a:r>
              <a:rPr lang="en-US" dirty="0" smtClean="0"/>
              <a:t>We can more easily detect anger in men; and happiness in women.</a:t>
            </a:r>
          </a:p>
          <a:p>
            <a:pPr marL="971550" lvl="1" indent="-514350">
              <a:buFont typeface="+mj-lt"/>
              <a:buAutoNum type="arabicPeriod"/>
            </a:pPr>
            <a:endParaRPr lang="en-US" b="1" dirty="0" smtClean="0"/>
          </a:p>
        </p:txBody>
      </p:sp>
      <p:pic>
        <p:nvPicPr>
          <p:cNvPr id="2050" name="Picture 2" descr="https://encrypted-tbn0.gstatic.com/images?q=tbn:ANd9GcQeY5m_rCALNzVycDDOWyC_On_iVsNjSW1OEq2lf4wpZuJK1tyP"/>
          <p:cNvPicPr>
            <a:picLocks noChangeAspect="1" noChangeArrowheads="1"/>
          </p:cNvPicPr>
          <p:nvPr/>
        </p:nvPicPr>
        <p:blipFill>
          <a:blip r:embed="rId3"/>
          <a:srcRect/>
          <a:stretch>
            <a:fillRect/>
          </a:stretch>
        </p:blipFill>
        <p:spPr bwMode="auto">
          <a:xfrm>
            <a:off x="6248400" y="1828800"/>
            <a:ext cx="2667000" cy="1714500"/>
          </a:xfrm>
          <a:prstGeom prst="rect">
            <a:avLst/>
          </a:prstGeom>
          <a:noFill/>
        </p:spPr>
      </p:pic>
      <p:pic>
        <p:nvPicPr>
          <p:cNvPr id="2052" name="Picture 4" descr="https://encrypted-tbn2.gstatic.com/images?q=tbn:ANd9GcR6gAyzSKqtXsL3xRVaEieaR7-BqbKz2APDw1wsvM31OF0utKo2"/>
          <p:cNvPicPr>
            <a:picLocks noChangeAspect="1" noChangeArrowheads="1"/>
          </p:cNvPicPr>
          <p:nvPr/>
        </p:nvPicPr>
        <p:blipFill>
          <a:blip r:embed="rId4"/>
          <a:srcRect/>
          <a:stretch>
            <a:fillRect/>
          </a:stretch>
        </p:blipFill>
        <p:spPr bwMode="auto">
          <a:xfrm>
            <a:off x="6096000" y="4038600"/>
            <a:ext cx="2619375" cy="1743076"/>
          </a:xfrm>
          <a:prstGeom prst="rect">
            <a:avLst/>
          </a:prstGeom>
          <a:noFill/>
        </p:spPr>
      </p:pic>
    </p:spTree>
    <p:extLst>
      <p:ext uri="{BB962C8B-B14F-4D97-AF65-F5344CB8AC3E}">
        <p14:creationId xmlns:p14="http://schemas.microsoft.com/office/powerpoint/2010/main" val="2881139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Emotions, Feelings, and Moods</a:t>
            </a:r>
            <a:endParaRPr lang="en-US" dirty="0"/>
          </a:p>
        </p:txBody>
      </p:sp>
      <p:graphicFrame>
        <p:nvGraphicFramePr>
          <p:cNvPr id="4" name="Table 3"/>
          <p:cNvGraphicFramePr>
            <a:graphicFrameLocks noGrp="1"/>
          </p:cNvGraphicFramePr>
          <p:nvPr/>
        </p:nvGraphicFramePr>
        <p:xfrm>
          <a:off x="1066800" y="1981200"/>
          <a:ext cx="4064000" cy="1559560"/>
        </p:xfrm>
        <a:graphic>
          <a:graphicData uri="http://schemas.openxmlformats.org/drawingml/2006/table">
            <a:tbl>
              <a:tblPr firstRow="1" bandRow="1">
                <a:tableStyleId>{7DF18680-E054-41AD-8BC1-D1AEF772440D}</a:tableStyleId>
              </a:tblPr>
              <a:tblGrid>
                <a:gridCol w="2032000"/>
                <a:gridCol w="2032000"/>
              </a:tblGrid>
              <a:tr h="370840">
                <a:tc>
                  <a:txBody>
                    <a:bodyPr/>
                    <a:lstStyle/>
                    <a:p>
                      <a:r>
                        <a:rPr lang="en-US" dirty="0" smtClean="0"/>
                        <a:t>Emotions</a:t>
                      </a:r>
                      <a:endParaRPr lang="en-US" dirty="0"/>
                    </a:p>
                  </a:txBody>
                  <a:tcPr/>
                </a:tc>
                <a:tc>
                  <a:txBody>
                    <a:bodyPr/>
                    <a:lstStyle/>
                    <a:p>
                      <a:r>
                        <a:rPr lang="en-US" dirty="0" smtClean="0"/>
                        <a:t>Feelings</a:t>
                      </a:r>
                      <a:endParaRPr lang="en-US" dirty="0"/>
                    </a:p>
                  </a:txBody>
                  <a:tcPr/>
                </a:tc>
              </a:tr>
              <a:tr h="370840">
                <a:tc>
                  <a:txBody>
                    <a:bodyPr/>
                    <a:lstStyle/>
                    <a:p>
                      <a:r>
                        <a:rPr lang="en-US" b="1" dirty="0" smtClean="0"/>
                        <a:t>PUBLIC-</a:t>
                      </a:r>
                      <a:r>
                        <a:rPr lang="en-US" b="1" baseline="0" dirty="0" smtClean="0"/>
                        <a:t> </a:t>
                      </a:r>
                      <a:r>
                        <a:rPr lang="en-US" b="0" baseline="0" dirty="0" smtClean="0"/>
                        <a:t>actions and movements, often in public view</a:t>
                      </a:r>
                      <a:endParaRPr lang="en-US" b="1" dirty="0"/>
                    </a:p>
                  </a:txBody>
                  <a:tcPr/>
                </a:tc>
                <a:tc>
                  <a:txBody>
                    <a:bodyPr/>
                    <a:lstStyle/>
                    <a:p>
                      <a:r>
                        <a:rPr lang="en-US" b="1" dirty="0" smtClean="0"/>
                        <a:t>PRIVATE- </a:t>
                      </a:r>
                      <a:r>
                        <a:rPr lang="en-US" b="0" dirty="0" smtClean="0"/>
                        <a:t>not revealed in facial expressions</a:t>
                      </a:r>
                      <a:r>
                        <a:rPr lang="en-US" b="0" baseline="0" dirty="0" smtClean="0"/>
                        <a:t> or behavior</a:t>
                      </a:r>
                      <a:endParaRPr lang="en-US" b="1"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90567282"/>
              </p:ext>
            </p:extLst>
          </p:nvPr>
        </p:nvGraphicFramePr>
        <p:xfrm>
          <a:off x="3098800" y="3831271"/>
          <a:ext cx="4064000" cy="1559560"/>
        </p:xfrm>
        <a:graphic>
          <a:graphicData uri="http://schemas.openxmlformats.org/drawingml/2006/table">
            <a:tbl>
              <a:tblPr firstRow="1" bandRow="1">
                <a:tableStyleId>{7DF18680-E054-41AD-8BC1-D1AEF772440D}</a:tableStyleId>
              </a:tblPr>
              <a:tblGrid>
                <a:gridCol w="2032000"/>
                <a:gridCol w="2032000"/>
              </a:tblGrid>
              <a:tr h="370840">
                <a:tc>
                  <a:txBody>
                    <a:bodyPr/>
                    <a:lstStyle/>
                    <a:p>
                      <a:r>
                        <a:rPr lang="en-US" dirty="0" smtClean="0"/>
                        <a:t>Emotions</a:t>
                      </a:r>
                      <a:endParaRPr lang="en-US" dirty="0"/>
                    </a:p>
                  </a:txBody>
                  <a:tcPr/>
                </a:tc>
                <a:tc>
                  <a:txBody>
                    <a:bodyPr/>
                    <a:lstStyle/>
                    <a:p>
                      <a:r>
                        <a:rPr lang="en-US" dirty="0" smtClean="0"/>
                        <a:t>Moods</a:t>
                      </a:r>
                      <a:endParaRPr lang="en-US" dirty="0"/>
                    </a:p>
                  </a:txBody>
                  <a:tcPr/>
                </a:tc>
              </a:tr>
              <a:tr h="370840">
                <a:tc>
                  <a:txBody>
                    <a:bodyPr/>
                    <a:lstStyle/>
                    <a:p>
                      <a:r>
                        <a:rPr lang="en-US" b="1" dirty="0" smtClean="0"/>
                        <a:t>SHORT-TERM:  Acute; immediate;</a:t>
                      </a:r>
                      <a:r>
                        <a:rPr lang="en-US" b="1" baseline="0" dirty="0" smtClean="0"/>
                        <a:t> tied to a particular situation</a:t>
                      </a:r>
                      <a:endParaRPr lang="en-US" b="1" dirty="0"/>
                    </a:p>
                  </a:txBody>
                  <a:tcPr/>
                </a:tc>
                <a:tc>
                  <a:txBody>
                    <a:bodyPr/>
                    <a:lstStyle/>
                    <a:p>
                      <a:r>
                        <a:rPr lang="en-US" b="1" dirty="0" smtClean="0"/>
                        <a:t>LONG-TERM:</a:t>
                      </a:r>
                      <a:r>
                        <a:rPr lang="en-US" b="1" baseline="0" dirty="0" smtClean="0"/>
                        <a:t>  </a:t>
                      </a:r>
                      <a:r>
                        <a:rPr lang="en-US" b="1" dirty="0" smtClean="0"/>
                        <a:t>Emotions</a:t>
                      </a:r>
                      <a:r>
                        <a:rPr lang="en-US" b="1" baseline="0" dirty="0" smtClean="0"/>
                        <a:t> or Feelings of long duration (habitual)</a:t>
                      </a:r>
                      <a:endParaRPr lang="en-US" b="1" dirty="0"/>
                    </a:p>
                  </a:txBody>
                  <a:tcPr/>
                </a:tc>
              </a:tr>
            </a:tbl>
          </a:graphicData>
        </a:graphic>
      </p:graphicFrame>
    </p:spTree>
    <p:extLst>
      <p:ext uri="{BB962C8B-B14F-4D97-AF65-F5344CB8AC3E}">
        <p14:creationId xmlns:p14="http://schemas.microsoft.com/office/powerpoint/2010/main" val="3076145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4767" y="335846"/>
            <a:ext cx="8038010" cy="7017306"/>
          </a:xfrm>
          <a:prstGeom prst="rect">
            <a:avLst/>
          </a:prstGeom>
        </p:spPr>
        <p:txBody>
          <a:bodyPr wrap="square">
            <a:spAutoFit/>
          </a:bodyPr>
          <a:lstStyle/>
          <a:p>
            <a:pPr algn="just" fontAlgn="base"/>
            <a:r>
              <a:rPr lang="en-GB" b="1" i="0" dirty="0" smtClean="0">
                <a:solidFill>
                  <a:srgbClr val="666666"/>
                </a:solidFill>
                <a:effectLst/>
                <a:latin typeface="Open Sans"/>
              </a:rPr>
              <a:t>Feelings are felt through immediate experience as a result of outside stimuli (reacting with five physical senses) but no cognitive thought has occurred, your brain is not involved in a feeling, but your body is! </a:t>
            </a:r>
          </a:p>
          <a:p>
            <a:pPr fontAlgn="base"/>
            <a:endParaRPr lang="en-GB" b="1" dirty="0">
              <a:solidFill>
                <a:srgbClr val="666666"/>
              </a:solidFill>
              <a:latin typeface="Open Sans"/>
            </a:endParaRPr>
          </a:p>
          <a:p>
            <a:pPr fontAlgn="base"/>
            <a:endParaRPr lang="en-GB" b="1" i="0" dirty="0" smtClean="0">
              <a:solidFill>
                <a:srgbClr val="666666"/>
              </a:solidFill>
              <a:effectLst/>
              <a:latin typeface="Open Sans"/>
            </a:endParaRPr>
          </a:p>
          <a:p>
            <a:pPr fontAlgn="base"/>
            <a:r>
              <a:rPr lang="en-GB" b="1" i="0" dirty="0" smtClean="0">
                <a:solidFill>
                  <a:srgbClr val="666666"/>
                </a:solidFill>
                <a:effectLst/>
                <a:latin typeface="Open Sans"/>
              </a:rPr>
              <a:t>Feelings are </a:t>
            </a:r>
            <a:r>
              <a:rPr lang="en-GB" b="1" i="0" dirty="0" err="1" smtClean="0">
                <a:solidFill>
                  <a:srgbClr val="666666"/>
                </a:solidFill>
                <a:effectLst/>
                <a:latin typeface="Open Sans"/>
              </a:rPr>
              <a:t>prethoughts</a:t>
            </a:r>
            <a:r>
              <a:rPr lang="en-GB" b="1" i="0" dirty="0" smtClean="0">
                <a:solidFill>
                  <a:srgbClr val="666666"/>
                </a:solidFill>
                <a:effectLst/>
                <a:latin typeface="Open Sans"/>
              </a:rPr>
              <a:t> </a:t>
            </a:r>
          </a:p>
          <a:p>
            <a:pPr fontAlgn="base"/>
            <a:endParaRPr lang="en-GB" b="1" dirty="0">
              <a:solidFill>
                <a:srgbClr val="666666"/>
              </a:solidFill>
              <a:latin typeface="Open Sans"/>
            </a:endParaRPr>
          </a:p>
          <a:p>
            <a:pPr fontAlgn="base"/>
            <a:r>
              <a:rPr lang="en-GB" b="1" i="0" dirty="0" smtClean="0">
                <a:solidFill>
                  <a:srgbClr val="666666"/>
                </a:solidFill>
                <a:effectLst/>
                <a:latin typeface="Open Sans"/>
              </a:rPr>
              <a:t>Emotions are afterthoughts </a:t>
            </a:r>
          </a:p>
          <a:p>
            <a:pPr fontAlgn="base"/>
            <a:endParaRPr lang="en-GB" b="1" dirty="0">
              <a:solidFill>
                <a:srgbClr val="666666"/>
              </a:solidFill>
              <a:latin typeface="Open Sans"/>
            </a:endParaRPr>
          </a:p>
          <a:p>
            <a:pPr fontAlgn="base"/>
            <a:endParaRPr lang="en-GB" b="1" i="0" dirty="0" smtClean="0">
              <a:solidFill>
                <a:srgbClr val="666666"/>
              </a:solidFill>
              <a:effectLst/>
              <a:latin typeface="Open Sans"/>
            </a:endParaRPr>
          </a:p>
          <a:p>
            <a:pPr algn="just" fontAlgn="base"/>
            <a:r>
              <a:rPr lang="en-GB" b="1" dirty="0" smtClean="0">
                <a:solidFill>
                  <a:srgbClr val="666666"/>
                </a:solidFill>
                <a:latin typeface="Open Sans"/>
              </a:rPr>
              <a:t>Emotions are fabricated through your own thoughts and your memory and reflected in your physical state (Primary emotions), emotion are the physical results after your brain processed the consciousness and spit out a thought, </a:t>
            </a:r>
          </a:p>
          <a:p>
            <a:pPr fontAlgn="base"/>
            <a:endParaRPr lang="en-GB" b="1" dirty="0">
              <a:solidFill>
                <a:srgbClr val="666666"/>
              </a:solidFill>
              <a:latin typeface="Open Sans"/>
            </a:endParaRPr>
          </a:p>
          <a:p>
            <a:pPr fontAlgn="base"/>
            <a:r>
              <a:rPr lang="en-GB" b="1" dirty="0" smtClean="0">
                <a:solidFill>
                  <a:srgbClr val="666666"/>
                </a:solidFill>
                <a:latin typeface="Open Sans"/>
              </a:rPr>
              <a:t>Intuition operates in the feeling world not the emotional world.</a:t>
            </a:r>
          </a:p>
          <a:p>
            <a:pPr fontAlgn="base"/>
            <a:endParaRPr lang="en-GB" b="1" dirty="0">
              <a:solidFill>
                <a:srgbClr val="666666"/>
              </a:solidFill>
              <a:latin typeface="Open Sans"/>
            </a:endParaRPr>
          </a:p>
          <a:p>
            <a:pPr fontAlgn="base"/>
            <a:r>
              <a:rPr lang="en-GB" b="1" dirty="0" smtClean="0">
                <a:solidFill>
                  <a:srgbClr val="666666"/>
                </a:solidFill>
                <a:latin typeface="Open Sans"/>
              </a:rPr>
              <a:t>Feelings ae neutral (You feel without judgement from your brain)</a:t>
            </a:r>
          </a:p>
          <a:p>
            <a:pPr fontAlgn="base"/>
            <a:endParaRPr lang="en-GB" b="1" dirty="0">
              <a:solidFill>
                <a:srgbClr val="666666"/>
              </a:solidFill>
              <a:latin typeface="Open Sans"/>
            </a:endParaRPr>
          </a:p>
          <a:p>
            <a:pPr fontAlgn="base"/>
            <a:r>
              <a:rPr lang="en-GB" b="1" dirty="0" smtClean="0">
                <a:solidFill>
                  <a:srgbClr val="666666"/>
                </a:solidFill>
                <a:latin typeface="Open Sans"/>
              </a:rPr>
              <a:t>When you become emotional about your feelings that when your brain creates drama. </a:t>
            </a:r>
          </a:p>
          <a:p>
            <a:pPr fontAlgn="base"/>
            <a:endParaRPr lang="en-GB" b="1" dirty="0">
              <a:solidFill>
                <a:srgbClr val="666666"/>
              </a:solidFill>
              <a:latin typeface="Open Sans"/>
            </a:endParaRPr>
          </a:p>
          <a:p>
            <a:pPr fontAlgn="base"/>
            <a:endParaRPr lang="en-GB" b="1" i="0" dirty="0" smtClean="0">
              <a:solidFill>
                <a:srgbClr val="666666"/>
              </a:solidFill>
              <a:effectLst/>
              <a:latin typeface="Open Sans"/>
            </a:endParaRPr>
          </a:p>
          <a:p>
            <a:pPr fontAlgn="base"/>
            <a:endParaRPr lang="en-GB" b="1" dirty="0">
              <a:solidFill>
                <a:srgbClr val="666666"/>
              </a:solidFill>
              <a:latin typeface="Open Sans"/>
            </a:endParaRPr>
          </a:p>
          <a:p>
            <a:pPr fontAlgn="base"/>
            <a:r>
              <a:rPr lang="en-GB" b="1" i="0" dirty="0" smtClean="0">
                <a:solidFill>
                  <a:srgbClr val="666666"/>
                </a:solidFill>
                <a:effectLst/>
                <a:latin typeface="Open Sans"/>
              </a:rPr>
              <a:t> </a:t>
            </a:r>
            <a:endParaRPr lang="en-GB" b="1" i="0" dirty="0">
              <a:solidFill>
                <a:srgbClr val="666666"/>
              </a:solidFill>
              <a:effectLst/>
              <a:latin typeface="Open Sans"/>
            </a:endParaRPr>
          </a:p>
        </p:txBody>
      </p:sp>
    </p:spTree>
    <p:extLst>
      <p:ext uri="{BB962C8B-B14F-4D97-AF65-F5344CB8AC3E}">
        <p14:creationId xmlns:p14="http://schemas.microsoft.com/office/powerpoint/2010/main" val="38409239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370</TotalTime>
  <Words>1321</Words>
  <Application>Microsoft Office PowerPoint</Application>
  <PresentationFormat>On-screen Show (4:3)</PresentationFormat>
  <Paragraphs>190</Paragraphs>
  <Slides>27</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Aharoni</vt:lpstr>
      <vt:lpstr>Arial</vt:lpstr>
      <vt:lpstr>Bodoni MT</vt:lpstr>
      <vt:lpstr>Bookman Old Style</vt:lpstr>
      <vt:lpstr>Calibri</vt:lpstr>
      <vt:lpstr>Calibri Light</vt:lpstr>
      <vt:lpstr>inherit</vt:lpstr>
      <vt:lpstr>Open Sans</vt:lpstr>
      <vt:lpstr>Wingdings</vt:lpstr>
      <vt:lpstr>Office Theme</vt:lpstr>
      <vt:lpstr>UX </vt:lpstr>
      <vt:lpstr>PowerPoint Presentation</vt:lpstr>
      <vt:lpstr>In #UX</vt:lpstr>
      <vt:lpstr>What is the difference between feelings and Emotions?</vt:lpstr>
      <vt:lpstr>Facial Expressions</vt:lpstr>
      <vt:lpstr>Facial Expressions and Evolution</vt:lpstr>
      <vt:lpstr>Facial Expressions and Evolution</vt:lpstr>
      <vt:lpstr>Emotions, Feelings, and Moods</vt:lpstr>
      <vt:lpstr>PowerPoint Presentation</vt:lpstr>
      <vt:lpstr>The Primary Emotions </vt:lpstr>
      <vt:lpstr>The Primary Emotions (Robert Plutchiks) </vt:lpstr>
      <vt:lpstr>Primary Emotions</vt:lpstr>
      <vt:lpstr>Emotional Expression</vt:lpstr>
      <vt:lpstr>Cultural Differences in  Nonverbal Communication</vt:lpstr>
      <vt:lpstr>Cultural Differences in  Nonverbal Communication</vt:lpstr>
      <vt:lpstr>Cultural Differences in  Nonverbal Communication</vt:lpstr>
      <vt:lpstr>Joy and Sadness</vt:lpstr>
      <vt:lpstr>Anger and Fear</vt:lpstr>
      <vt:lpstr>Anger and Fear</vt:lpstr>
      <vt:lpstr>Anticipation and Surprise</vt:lpstr>
      <vt:lpstr>Secondary Emotions</vt:lpstr>
      <vt:lpstr>Love  (a secondary emotion)</vt:lpstr>
      <vt:lpstr>Tertiary Emotions (This list is not exhaustive!)</vt:lpstr>
      <vt:lpstr>PowerPoint Presentation</vt:lpstr>
      <vt:lpstr>Can you categorise the following into Feelings and Emotions</vt:lpstr>
      <vt:lpstr>PowerPoint Presentation</vt:lpstr>
      <vt:lpstr>PowerPoint Presentation</vt:lpstr>
    </vt:vector>
  </TitlesOfParts>
  <Company>Southampton Solent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UX </dc:title>
  <dc:creator>Mohammed Al-Husban</dc:creator>
  <cp:lastModifiedBy>Mohammed Al-Husban</cp:lastModifiedBy>
  <cp:revision>19</cp:revision>
  <dcterms:created xsi:type="dcterms:W3CDTF">2016-09-19T17:11:42Z</dcterms:created>
  <dcterms:modified xsi:type="dcterms:W3CDTF">2016-10-04T07:47:31Z</dcterms:modified>
</cp:coreProperties>
</file>

<file path=docProps/thumbnail.jpeg>
</file>